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1"/>
    <p:sldMasterId id="2147483821" r:id="rId2"/>
  </p:sldMasterIdLst>
  <p:notesMasterIdLst>
    <p:notesMasterId r:id="rId44"/>
  </p:notesMasterIdLst>
  <p:sldIdLst>
    <p:sldId id="256" r:id="rId3"/>
    <p:sldId id="257" r:id="rId4"/>
    <p:sldId id="262" r:id="rId5"/>
    <p:sldId id="295" r:id="rId6"/>
    <p:sldId id="297" r:id="rId7"/>
    <p:sldId id="298" r:id="rId8"/>
    <p:sldId id="299" r:id="rId9"/>
    <p:sldId id="258" r:id="rId10"/>
    <p:sldId id="260" r:id="rId11"/>
    <p:sldId id="263" r:id="rId12"/>
    <p:sldId id="301" r:id="rId13"/>
    <p:sldId id="300" r:id="rId14"/>
    <p:sldId id="267" r:id="rId15"/>
    <p:sldId id="302" r:id="rId16"/>
    <p:sldId id="271" r:id="rId17"/>
    <p:sldId id="305" r:id="rId18"/>
    <p:sldId id="272" r:id="rId19"/>
    <p:sldId id="303" r:id="rId20"/>
    <p:sldId id="268" r:id="rId21"/>
    <p:sldId id="307" r:id="rId22"/>
    <p:sldId id="308" r:id="rId23"/>
    <p:sldId id="309" r:id="rId24"/>
    <p:sldId id="274" r:id="rId25"/>
    <p:sldId id="275" r:id="rId26"/>
    <p:sldId id="304" r:id="rId27"/>
    <p:sldId id="310" r:id="rId28"/>
    <p:sldId id="261" r:id="rId29"/>
    <p:sldId id="311" r:id="rId30"/>
    <p:sldId id="312" r:id="rId31"/>
    <p:sldId id="264" r:id="rId32"/>
    <p:sldId id="278" r:id="rId33"/>
    <p:sldId id="277" r:id="rId34"/>
    <p:sldId id="283" r:id="rId35"/>
    <p:sldId id="259" r:id="rId36"/>
    <p:sldId id="285" r:id="rId37"/>
    <p:sldId id="282" r:id="rId38"/>
    <p:sldId id="280" r:id="rId39"/>
    <p:sldId id="284" r:id="rId40"/>
    <p:sldId id="281" r:id="rId41"/>
    <p:sldId id="286" r:id="rId42"/>
    <p:sldId id="287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plani" initials="c" lastIdx="37" clrIdx="0">
    <p:extLst>
      <p:ext uri="{19B8F6BF-5375-455C-9EA6-DF929625EA0E}">
        <p15:presenceInfo xmlns:p15="http://schemas.microsoft.com/office/powerpoint/2012/main" userId="campl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12T23:14:36.125" idx="32">
    <p:pos x="10" y="10"/>
    <p:text>From Uh chen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DDC5-7985-4A37-869B-C4CE7F9990B0}" type="datetimeFigureOut">
              <a:rPr lang="it-IT" smtClean="0"/>
              <a:t>04/05/2017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EB335-75F8-433C-B89F-396E11C5B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21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1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0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38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75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49C96-8F52-4502-B73B-7BCBCFE03D85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74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C5CA-FA49-46B2-88FC-7F25D42538D5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565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0169-D82D-44B6-AD1C-A2D870B32B9A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889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DFBB9-0434-423B-81DD-E92246A214EE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074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A6BB8-20E2-425E-99DE-24145EC6FF28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047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0AA46-9691-4854-A615-AA784A38740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67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921A6-182C-4717-B2E7-539A235A5CD9}" type="datetime1">
              <a:rPr lang="it-IT" smtClean="0"/>
              <a:t>04/05/2017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290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9C87-C652-43AE-A67B-83D7D419E7DD}" type="datetime1">
              <a:rPr lang="it-IT" smtClean="0"/>
              <a:t>04/05/2017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59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27170-AAB1-46D4-8E67-6ED18C9C5AB6}" type="datetime1">
              <a:rPr lang="it-IT" smtClean="0"/>
              <a:t>04/05/2017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40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45EF-6263-4927-BDBC-C820B9632451}" type="datetime1">
              <a:rPr lang="it-IT" smtClean="0"/>
              <a:t>04/05/2017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362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CFC60-ED5F-4A0C-8DB8-D3A312260BDF}" type="datetime1">
              <a:rPr lang="it-IT" smtClean="0"/>
              <a:t>04/05/2017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14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530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58D33-0FF8-4CBE-895B-88B9A2177A15}" type="datetime1">
              <a:rPr lang="it-IT" smtClean="0"/>
              <a:t>04/05/2017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5068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08E1-AC20-43FF-B2B8-41E9DE8710A2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107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FCA2-52A9-4EC1-8D53-9D0082C514E7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4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AF7D2-0B86-4279-AE2C-202E048A74BD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7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E5FA-E68F-4D40-A711-9E34D2D26960}" type="datetime1">
              <a:rPr lang="it-IT" smtClean="0"/>
              <a:t>04/05/2017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46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DF394-96DF-4041-8850-3EADC9143EE2}" type="datetime1">
              <a:rPr lang="it-IT" smtClean="0"/>
              <a:t>04/05/2017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C4E60-D8FB-4E7A-B0CE-537D3E7B1A9E}" type="datetime1">
              <a:rPr lang="it-IT" smtClean="0"/>
              <a:t>04/05/2017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54411-A963-44B6-BFB5-6F9E48F88603}" type="datetime1">
              <a:rPr lang="it-IT" smtClean="0"/>
              <a:t>04/05/2017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73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14774-3ED1-455D-A65C-24DBE4E761C3}" type="datetime1">
              <a:rPr lang="it-IT" smtClean="0"/>
              <a:t>04/05/2017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38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2CFF5-2B0B-4CFB-B92E-E3497A9DAF5F}" type="datetime1">
              <a:rPr lang="it-IT" smtClean="0"/>
              <a:t>04/05/2017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57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D4606B5-76D3-4B4F-9614-44D63CB24BC6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7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7550893-A2DA-4D75-ACA2-9D454C015E71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8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ctrTitle"/>
          </p:nvPr>
        </p:nvSpPr>
        <p:spPr>
          <a:xfrm>
            <a:off x="38401" y="2325187"/>
            <a:ext cx="11495284" cy="2095861"/>
          </a:xfrm>
        </p:spPr>
        <p:txBody>
          <a:bodyPr>
            <a:normAutofit/>
          </a:bodyPr>
          <a:lstStyle/>
          <a:p>
            <a:r>
              <a:rPr lang="en-US" sz="5000" dirty="0"/>
              <a:t>Phase-I Trigger Readout Electronics Upgrade for the ATLAS Liquid-Argon Calorimeters</a:t>
            </a:r>
            <a:endParaRPr lang="it-IT" sz="50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7590" y="4624251"/>
            <a:ext cx="110780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TIPP17 – ? MAY 2017</a:t>
            </a:r>
          </a:p>
          <a:p>
            <a:pPr algn="r"/>
            <a:endParaRPr lang="en-US" sz="24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Alessandra Camplani –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Universita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’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degli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studi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and INFN Milano</a:t>
            </a:r>
          </a:p>
          <a:p>
            <a:pPr algn="r"/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On 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behalf of the ATLAS Liquid Argon Calorimeter </a:t>
            </a:r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group</a:t>
            </a:r>
          </a:p>
          <a:p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11572874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https://claranellist.files.wordpress.com/2016/04/atlas-logo-ref-cmyk-h.jpg?w=379&amp;h=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" y="0"/>
            <a:ext cx="2821983" cy="14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712" y="66171"/>
            <a:ext cx="1903083" cy="140163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34" y="314329"/>
            <a:ext cx="2786692" cy="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8A93-A26D-4643-A245-5DA6052E5684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10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6699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Front-End (FE) Upgrade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5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FE </a:t>
            </a:r>
            <a:r>
              <a:rPr lang="it-IT" dirty="0" err="1" smtClean="0"/>
              <a:t>electronics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11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45127" y="1738579"/>
            <a:ext cx="81739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New </a:t>
            </a:r>
            <a:r>
              <a:rPr lang="en-US" b="1" dirty="0"/>
              <a:t>Layer Sum Boards (LSB) </a:t>
            </a:r>
            <a:r>
              <a:rPr lang="en-US" dirty="0" smtClean="0"/>
              <a:t>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sums</a:t>
            </a:r>
            <a:r>
              <a:rPr lang="it-IT" dirty="0"/>
              <a:t> for super </a:t>
            </a:r>
            <a:r>
              <a:rPr lang="it-IT" dirty="0" err="1"/>
              <a:t>cells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 Baseplane </a:t>
            </a:r>
            <a:r>
              <a:rPr lang="en-US" dirty="0"/>
              <a:t>to </a:t>
            </a:r>
            <a:r>
              <a:rPr lang="en-US" dirty="0" smtClean="0"/>
              <a:t>keep </a:t>
            </a:r>
            <a:r>
              <a:rPr lang="en-US" dirty="0"/>
              <a:t>compatibility with existing </a:t>
            </a:r>
            <a:r>
              <a:rPr lang="en-US" dirty="0" smtClean="0"/>
              <a:t>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LAr </a:t>
            </a:r>
            <a:r>
              <a:rPr lang="en-US" b="1" dirty="0"/>
              <a:t>Trigger Digitizer Boards (LTDB) </a:t>
            </a:r>
            <a:r>
              <a:rPr lang="en-US" b="1" dirty="0" smtClean="0"/>
              <a:t> </a:t>
            </a:r>
            <a:r>
              <a:rPr lang="en-US" dirty="0" smtClean="0"/>
              <a:t>with radiation-tolerant </a:t>
            </a:r>
            <a:r>
              <a:rPr lang="en-US" dirty="0"/>
              <a:t>custom </a:t>
            </a:r>
            <a:r>
              <a:rPr lang="en-US" dirty="0" smtClean="0"/>
              <a:t>ASICs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Nevis </a:t>
            </a:r>
            <a:r>
              <a:rPr lang="en-US" dirty="0"/>
              <a:t>ADC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LOCx2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LOCld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3" y="3644024"/>
            <a:ext cx="3608947" cy="273093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112108"/>
            <a:ext cx="3475012" cy="2982053"/>
          </a:xfrm>
          <a:prstGeom prst="rect">
            <a:avLst/>
          </a:prstGeom>
        </p:spPr>
      </p:pic>
      <p:sp>
        <p:nvSpPr>
          <p:cNvPr id="10" name="Ovale 9"/>
          <p:cNvSpPr/>
          <p:nvPr/>
        </p:nvSpPr>
        <p:spPr>
          <a:xfrm>
            <a:off x="9599179" y="3029542"/>
            <a:ext cx="447634" cy="10646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8153400" y="843875"/>
            <a:ext cx="3649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FEB </a:t>
            </a:r>
            <a:r>
              <a:rPr lang="it-IT" dirty="0" err="1"/>
              <a:t>currently</a:t>
            </a:r>
            <a:r>
              <a:rPr lang="it-IT" dirty="0"/>
              <a:t> </a:t>
            </a:r>
            <a:r>
              <a:rPr lang="it-IT" dirty="0" err="1" smtClean="0"/>
              <a:t>installed</a:t>
            </a:r>
            <a:r>
              <a:rPr lang="it-IT" dirty="0" smtClean="0"/>
              <a:t> in USA15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779327" y="3377185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Baseplane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643" y="4230761"/>
            <a:ext cx="3258769" cy="214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53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 Trigger Digitizer Board (LTDB)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1049013" y="1872555"/>
            <a:ext cx="10566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124 </a:t>
            </a:r>
            <a:r>
              <a:rPr lang="it-IT" dirty="0" err="1"/>
              <a:t>LTDBs</a:t>
            </a:r>
            <a:r>
              <a:rPr lang="it-IT" dirty="0"/>
              <a:t> to </a:t>
            </a:r>
            <a:r>
              <a:rPr lang="it-IT" dirty="0" err="1"/>
              <a:t>readout</a:t>
            </a:r>
            <a:r>
              <a:rPr lang="it-IT" dirty="0"/>
              <a:t> the 34K Super </a:t>
            </a:r>
            <a:r>
              <a:rPr lang="it-IT" dirty="0" err="1"/>
              <a:t>Cells</a:t>
            </a:r>
            <a:r>
              <a:rPr lang="it-IT" dirty="0"/>
              <a:t> of the LAr </a:t>
            </a:r>
            <a:r>
              <a:rPr lang="it-IT" dirty="0" err="1"/>
              <a:t>calorimeter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1 </a:t>
            </a:r>
            <a:r>
              <a:rPr lang="it-IT" dirty="0"/>
              <a:t>LTDB </a:t>
            </a:r>
            <a:r>
              <a:rPr lang="it-IT" dirty="0" err="1"/>
              <a:t>handles</a:t>
            </a:r>
            <a:r>
              <a:rPr lang="it-IT" dirty="0"/>
              <a:t> </a:t>
            </a:r>
            <a:r>
              <a:rPr lang="it-IT" dirty="0" err="1"/>
              <a:t>analog</a:t>
            </a:r>
            <a:r>
              <a:rPr lang="it-IT" dirty="0"/>
              <a:t> input from 320 Super </a:t>
            </a:r>
            <a:r>
              <a:rPr lang="it-IT" dirty="0" err="1"/>
              <a:t>Cells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Digitizes</a:t>
            </a:r>
            <a:r>
              <a:rPr lang="it-IT" dirty="0" smtClean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12 bits @ 40MHz </a:t>
            </a:r>
            <a:r>
              <a:rPr lang="it-IT" dirty="0" err="1"/>
              <a:t>using</a:t>
            </a:r>
            <a:r>
              <a:rPr lang="it-IT" dirty="0"/>
              <a:t> 80 custom ADC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Generate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sums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compatibility</a:t>
            </a:r>
            <a:r>
              <a:rPr lang="it-IT" dirty="0"/>
              <a:t> with </a:t>
            </a:r>
            <a:r>
              <a:rPr lang="it-IT" dirty="0" err="1"/>
              <a:t>old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Transmits</a:t>
            </a:r>
            <a:r>
              <a:rPr lang="it-IT" dirty="0" smtClean="0"/>
              <a:t> </a:t>
            </a:r>
            <a:r>
              <a:rPr lang="it-IT" dirty="0" err="1"/>
              <a:t>digital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40 </a:t>
            </a:r>
            <a:r>
              <a:rPr lang="it-IT" dirty="0" err="1"/>
              <a:t>optical</a:t>
            </a:r>
            <a:r>
              <a:rPr lang="it-IT" dirty="0"/>
              <a:t> </a:t>
            </a:r>
            <a:r>
              <a:rPr lang="it-IT" dirty="0" err="1"/>
              <a:t>links</a:t>
            </a:r>
            <a:r>
              <a:rPr lang="it-IT" dirty="0"/>
              <a:t> @ 5.12Gbps on custom ASIC </a:t>
            </a:r>
            <a:endParaRPr lang="it-IT" dirty="0" smtClean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096" y="3427132"/>
            <a:ext cx="6082850" cy="2596224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078501" y="3986580"/>
            <a:ext cx="50057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Receives</a:t>
            </a:r>
            <a:r>
              <a:rPr lang="it-IT" dirty="0"/>
              <a:t> TTC clock and data </a:t>
            </a:r>
            <a:r>
              <a:rPr lang="it-IT" dirty="0" err="1"/>
              <a:t>through</a:t>
            </a:r>
            <a:r>
              <a:rPr lang="it-IT" dirty="0"/>
              <a:t> 5 </a:t>
            </a:r>
            <a:r>
              <a:rPr lang="it-IT" dirty="0" err="1"/>
              <a:t>GBTx</a:t>
            </a:r>
            <a:r>
              <a:rPr lang="it-IT" dirty="0"/>
              <a:t> </a:t>
            </a:r>
            <a:r>
              <a:rPr lang="it-IT" dirty="0" err="1"/>
              <a:t>links</a:t>
            </a:r>
            <a:r>
              <a:rPr lang="it-IT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made in </a:t>
            </a:r>
            <a:r>
              <a:rPr lang="it-IT" dirty="0" err="1"/>
              <a:t>collaboration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groups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Phase</a:t>
            </a:r>
            <a:r>
              <a:rPr lang="it-IT" dirty="0"/>
              <a:t>-II </a:t>
            </a:r>
            <a:r>
              <a:rPr lang="it-IT" dirty="0" err="1"/>
              <a:t>compatible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950" y="213911"/>
            <a:ext cx="3479839" cy="21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 dirty="0" smtClean="0"/>
              <a:t>LTDB: NEVIS ADC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F7D9C-BBF9-4794-B60F-7E5E54848D11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13</a:t>
            </a:fld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146" y="1691322"/>
            <a:ext cx="4864476" cy="4016607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838200" y="2032270"/>
            <a:ext cx="632864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Quad</a:t>
            </a:r>
            <a:r>
              <a:rPr lang="it-IT" dirty="0"/>
              <a:t> 12 bits </a:t>
            </a:r>
            <a:r>
              <a:rPr lang="it-IT" dirty="0" err="1"/>
              <a:t>hybrid</a:t>
            </a:r>
            <a:r>
              <a:rPr lang="it-IT" dirty="0"/>
              <a:t> pipeline SAR ADC (IBM8RF 130nm </a:t>
            </a:r>
            <a:r>
              <a:rPr lang="it-IT" dirty="0" smtClean="0"/>
              <a:t>CMOS)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40 </a:t>
            </a:r>
            <a:r>
              <a:rPr lang="it-IT" dirty="0"/>
              <a:t>MSPS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ENOB 11 bits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Dinamic</a:t>
            </a:r>
            <a:r>
              <a:rPr lang="it-IT" dirty="0" smtClean="0"/>
              <a:t> </a:t>
            </a:r>
            <a:r>
              <a:rPr lang="it-IT" dirty="0" err="1" smtClean="0"/>
              <a:t>range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Typically</a:t>
            </a:r>
            <a:r>
              <a:rPr lang="it-IT" dirty="0" smtClean="0"/>
              <a:t> 11.8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dissipation</a:t>
            </a:r>
            <a:r>
              <a:rPr lang="it-IT" dirty="0"/>
              <a:t> </a:t>
            </a:r>
            <a:r>
              <a:rPr lang="it-IT" dirty="0" smtClean="0"/>
              <a:t>&lt; </a:t>
            </a:r>
            <a:r>
              <a:rPr lang="it-IT" dirty="0"/>
              <a:t>50 </a:t>
            </a:r>
            <a:r>
              <a:rPr lang="it-IT" dirty="0" err="1"/>
              <a:t>mW</a:t>
            </a:r>
            <a:r>
              <a:rPr lang="it-IT" dirty="0"/>
              <a:t>/</a:t>
            </a:r>
            <a:r>
              <a:rPr lang="it-IT" dirty="0" err="1"/>
              <a:t>channel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112.5 ns </a:t>
            </a:r>
            <a:r>
              <a:rPr lang="it-IT" dirty="0" err="1"/>
              <a:t>latency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Radiation</a:t>
            </a:r>
            <a:r>
              <a:rPr lang="it-IT" dirty="0" smtClean="0"/>
              <a:t> </a:t>
            </a:r>
            <a:r>
              <a:rPr lang="it-IT" dirty="0" err="1"/>
              <a:t>tolerant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Die</a:t>
            </a:r>
            <a:r>
              <a:rPr lang="it-IT" dirty="0"/>
              <a:t>: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3.6 x 3.6 mm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72 </a:t>
            </a:r>
            <a:r>
              <a:rPr lang="it-IT" dirty="0" err="1"/>
              <a:t>pins</a:t>
            </a:r>
            <a:r>
              <a:rPr lang="it-IT" dirty="0"/>
              <a:t> QFN</a:t>
            </a:r>
          </a:p>
        </p:txBody>
      </p:sp>
    </p:spTree>
    <p:extLst>
      <p:ext uri="{BB962C8B-B14F-4D97-AF65-F5344CB8AC3E}">
        <p14:creationId xmlns:p14="http://schemas.microsoft.com/office/powerpoint/2010/main" val="12288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NEVIS ADC: </a:t>
            </a:r>
            <a:r>
              <a:rPr lang="it-IT" dirty="0" err="1"/>
              <a:t>radiation</a:t>
            </a:r>
            <a:r>
              <a:rPr lang="it-IT" dirty="0"/>
              <a:t> </a:t>
            </a:r>
            <a:r>
              <a:rPr lang="it-IT" dirty="0" err="1"/>
              <a:t>tolerance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14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2" y="1691322"/>
            <a:ext cx="7331675" cy="407424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9117558" y="2487827"/>
            <a:ext cx="11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Total Dose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9190055" y="4578137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Single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Effect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7944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LTDB: </a:t>
            </a:r>
            <a:r>
              <a:rPr lang="it-IT" dirty="0"/>
              <a:t>LOCx2 &amp; </a:t>
            </a:r>
            <a:r>
              <a:rPr lang="it-IT" dirty="0" err="1"/>
              <a:t>LOCld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32ED-8F1B-4B9B-A1F1-01D380317203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15</a:t>
            </a:fld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911" y="1096630"/>
            <a:ext cx="4355359" cy="284105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8829523" y="727298"/>
            <a:ext cx="2533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Layout of the LOCx2 ASIC</a:t>
            </a:r>
            <a:endParaRPr lang="it-IT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201" y="4387516"/>
            <a:ext cx="3382481" cy="1727533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9086804" y="4018184"/>
            <a:ext cx="2019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Layout of the </a:t>
            </a:r>
            <a:r>
              <a:rPr lang="it-IT" dirty="0" err="1"/>
              <a:t>LOCld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730304" y="1590734"/>
            <a:ext cx="33082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/>
              <a:t>LOCx2: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Silana </a:t>
            </a:r>
            <a:r>
              <a:rPr lang="it-IT" dirty="0" err="1"/>
              <a:t>Foundry</a:t>
            </a:r>
            <a:r>
              <a:rPr lang="it-IT" dirty="0"/>
              <a:t> 250 </a:t>
            </a:r>
            <a:r>
              <a:rPr lang="it-IT" dirty="0" smtClean="0"/>
              <a:t>nm, </a:t>
            </a:r>
            <a:r>
              <a:rPr lang="it-IT" dirty="0" err="1"/>
              <a:t>Silicon</a:t>
            </a:r>
            <a:r>
              <a:rPr lang="it-IT" dirty="0"/>
              <a:t>-on-</a:t>
            </a:r>
            <a:r>
              <a:rPr lang="it-IT" dirty="0" err="1"/>
              <a:t>Sapphire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DUAL 8 x 14 bits </a:t>
            </a:r>
            <a:r>
              <a:rPr lang="it-IT" dirty="0" err="1" smtClean="0"/>
              <a:t>serializer</a:t>
            </a:r>
            <a:r>
              <a:rPr lang="it-IT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5.12 </a:t>
            </a:r>
            <a:r>
              <a:rPr lang="it-IT" dirty="0" err="1" smtClean="0"/>
              <a:t>Gbps</a:t>
            </a:r>
            <a:r>
              <a:rPr lang="it-IT" dirty="0" smtClean="0"/>
              <a:t> </a:t>
            </a:r>
            <a:r>
              <a:rPr lang="it-IT" dirty="0" err="1" smtClean="0"/>
              <a:t>outputs</a:t>
            </a:r>
            <a:r>
              <a:rPr lang="it-IT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Nevis</a:t>
            </a:r>
            <a:r>
              <a:rPr lang="it-IT" dirty="0" smtClean="0"/>
              <a:t> ADC </a:t>
            </a:r>
            <a:r>
              <a:rPr lang="it-IT" dirty="0" err="1" smtClean="0"/>
              <a:t>compatible</a:t>
            </a:r>
            <a:r>
              <a:rPr lang="it-IT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Radiation</a:t>
            </a:r>
            <a:r>
              <a:rPr lang="it-IT" dirty="0" smtClean="0"/>
              <a:t> </a:t>
            </a:r>
            <a:r>
              <a:rPr lang="it-IT" dirty="0" err="1" smtClean="0"/>
              <a:t>tolerant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r>
              <a:rPr lang="it-IT" b="1" dirty="0" err="1" smtClean="0"/>
              <a:t>LOCld</a:t>
            </a:r>
            <a:r>
              <a:rPr lang="it-IT" b="1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Dual </a:t>
            </a:r>
            <a:r>
              <a:rPr lang="it-IT" dirty="0" err="1" smtClean="0"/>
              <a:t>channel</a:t>
            </a:r>
            <a:r>
              <a:rPr lang="it-IT" dirty="0" smtClean="0"/>
              <a:t> VCSEL driver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Radiation</a:t>
            </a:r>
            <a:r>
              <a:rPr lang="it-IT" dirty="0" smtClean="0"/>
              <a:t> </a:t>
            </a:r>
            <a:r>
              <a:rPr lang="it-IT" dirty="0" err="1" smtClean="0"/>
              <a:t>tolerant</a:t>
            </a:r>
            <a:r>
              <a:rPr lang="it-IT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2.114x1.090mm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40 </a:t>
            </a:r>
            <a:r>
              <a:rPr lang="it-IT" dirty="0" err="1" smtClean="0"/>
              <a:t>pins</a:t>
            </a:r>
            <a:r>
              <a:rPr lang="it-IT" dirty="0" smtClean="0"/>
              <a:t> QFN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088436" y="1821567"/>
            <a:ext cx="28303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Power</a:t>
            </a:r>
            <a:r>
              <a:rPr lang="it-IT" dirty="0" smtClean="0"/>
              <a:t> </a:t>
            </a:r>
            <a:r>
              <a:rPr lang="it-IT" dirty="0" err="1" smtClean="0"/>
              <a:t>consumption</a:t>
            </a:r>
            <a:r>
              <a:rPr lang="it-IT" dirty="0" smtClean="0"/>
              <a:t> </a:t>
            </a:r>
            <a:r>
              <a:rPr lang="pl-PL" dirty="0" smtClean="0"/>
              <a:t>1 </a:t>
            </a:r>
            <a:r>
              <a:rPr lang="pl-PL" dirty="0"/>
              <a:t>W 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Fixed </a:t>
            </a:r>
            <a:r>
              <a:rPr lang="pl-PL" dirty="0"/>
              <a:t>Latency &lt; 75 ns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6.036 x 3.68 mm 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100 </a:t>
            </a:r>
            <a:r>
              <a:rPr lang="it-IT" dirty="0" err="1"/>
              <a:t>pins</a:t>
            </a:r>
            <a:r>
              <a:rPr lang="it-IT" dirty="0"/>
              <a:t> QFN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42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LOCx2 &amp; </a:t>
            </a:r>
            <a:r>
              <a:rPr lang="it-IT" dirty="0" err="1" smtClean="0"/>
              <a:t>LOCld</a:t>
            </a:r>
            <a:r>
              <a:rPr lang="it-IT" dirty="0" smtClean="0"/>
              <a:t>: </a:t>
            </a:r>
            <a:r>
              <a:rPr lang="it-IT" dirty="0" err="1" smtClean="0"/>
              <a:t>radiation</a:t>
            </a:r>
            <a:r>
              <a:rPr lang="it-IT" dirty="0" smtClean="0"/>
              <a:t> </a:t>
            </a:r>
            <a:r>
              <a:rPr lang="it-IT" dirty="0" err="1"/>
              <a:t>tolerance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16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66119" y="167467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LOCx2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Eye</a:t>
            </a:r>
            <a:r>
              <a:rPr lang="it-IT" dirty="0" smtClean="0"/>
              <a:t> </a:t>
            </a:r>
            <a:r>
              <a:rPr lang="it-IT" dirty="0" err="1"/>
              <a:t>Diagram</a:t>
            </a:r>
            <a:r>
              <a:rPr lang="it-IT" dirty="0"/>
              <a:t> 5.12 </a:t>
            </a:r>
            <a:r>
              <a:rPr lang="it-IT" dirty="0" err="1"/>
              <a:t>Gbps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2 </a:t>
            </a:r>
            <a:r>
              <a:rPr lang="it-IT" dirty="0" err="1"/>
              <a:t>Channels</a:t>
            </a:r>
            <a:r>
              <a:rPr lang="it-IT" dirty="0"/>
              <a:t> chip </a:t>
            </a:r>
            <a:r>
              <a:rPr lang="it-IT" dirty="0" err="1"/>
              <a:t>soldered</a:t>
            </a:r>
            <a:r>
              <a:rPr lang="it-IT" dirty="0"/>
              <a:t> on PCB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Total </a:t>
            </a:r>
            <a:r>
              <a:rPr lang="it-IT" dirty="0" err="1"/>
              <a:t>jitter</a:t>
            </a:r>
            <a:r>
              <a:rPr lang="it-IT" dirty="0"/>
              <a:t> ~ 50 </a:t>
            </a:r>
            <a:r>
              <a:rPr lang="it-IT" dirty="0" err="1"/>
              <a:t>ps</a:t>
            </a:r>
            <a:r>
              <a:rPr lang="it-IT" dirty="0"/>
              <a:t> (</a:t>
            </a:r>
            <a:r>
              <a:rPr lang="it-IT" dirty="0" err="1"/>
              <a:t>loop</a:t>
            </a:r>
            <a:r>
              <a:rPr lang="it-IT" dirty="0"/>
              <a:t> </a:t>
            </a:r>
            <a:r>
              <a:rPr lang="it-IT" dirty="0" err="1"/>
              <a:t>filter</a:t>
            </a:r>
            <a:r>
              <a:rPr lang="it-IT" dirty="0"/>
              <a:t> = 800 kHz)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Eye</a:t>
            </a:r>
            <a:r>
              <a:rPr lang="it-IT" dirty="0" smtClean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err="1"/>
              <a:t>after</a:t>
            </a:r>
            <a:r>
              <a:rPr lang="it-IT" dirty="0"/>
              <a:t> 182 </a:t>
            </a:r>
            <a:r>
              <a:rPr lang="it-IT" dirty="0" err="1"/>
              <a:t>krad</a:t>
            </a:r>
            <a:r>
              <a:rPr lang="it-IT" dirty="0"/>
              <a:t> TID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Low</a:t>
            </a:r>
            <a:r>
              <a:rPr lang="it-IT" dirty="0" smtClean="0"/>
              <a:t> </a:t>
            </a:r>
            <a:r>
              <a:rPr lang="it-IT" dirty="0"/>
              <a:t>or high dose rate (3krad/</a:t>
            </a:r>
            <a:r>
              <a:rPr lang="it-IT" dirty="0" err="1"/>
              <a:t>hr</a:t>
            </a:r>
            <a:r>
              <a:rPr lang="it-IT" dirty="0"/>
              <a:t> or 30 </a:t>
            </a:r>
            <a:r>
              <a:rPr lang="it-IT" dirty="0" err="1"/>
              <a:t>krad</a:t>
            </a:r>
            <a:r>
              <a:rPr lang="it-IT" dirty="0"/>
              <a:t>/h) 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66119" y="46854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err="1"/>
              <a:t>LOCld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eye diagram change after 200 </a:t>
            </a:r>
            <a:r>
              <a:rPr lang="en-US" dirty="0" err="1"/>
              <a:t>krad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 </a:t>
            </a:r>
            <a:r>
              <a:rPr lang="en-US" dirty="0"/>
              <a:t>channels shifted for display clarity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Current </a:t>
            </a:r>
            <a:r>
              <a:rPr lang="en-US" dirty="0"/>
              <a:t>change after irradiation &lt; 10%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384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LTDB </a:t>
            </a:r>
            <a:r>
              <a:rPr lang="it-IT" dirty="0" smtClean="0"/>
              <a:t>Development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51C8-9571-4082-A478-D168A6640597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17</a:t>
            </a:fld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790383" y="17953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b="1" dirty="0"/>
              <a:t>LTDB </a:t>
            </a:r>
            <a:r>
              <a:rPr lang="it-IT" sz="2400" b="1" dirty="0" err="1"/>
              <a:t>pre-prototype</a:t>
            </a:r>
            <a:r>
              <a:rPr lang="it-IT" sz="2400" b="1" dirty="0"/>
              <a:t> </a:t>
            </a:r>
            <a:r>
              <a:rPr lang="it-IT" sz="2400" b="1" dirty="0" smtClean="0"/>
              <a:t>320ch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Pre-prototype PCB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FPGA </a:t>
            </a:r>
            <a:r>
              <a:rPr lang="en-US" sz="2400" dirty="0"/>
              <a:t>used to replace LOCx2</a:t>
            </a:r>
            <a:endParaRPr lang="it-IT" sz="2400" b="1" dirty="0"/>
          </a:p>
        </p:txBody>
      </p:sp>
      <p:sp>
        <p:nvSpPr>
          <p:cNvPr id="14" name="Rettangolo 13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714" y="1141295"/>
            <a:ext cx="4014013" cy="228203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530" y="3557396"/>
            <a:ext cx="3168197" cy="2664884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790383" y="3849130"/>
            <a:ext cx="68378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/>
              <a:t>LTDB prototype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Analog </a:t>
            </a:r>
            <a:r>
              <a:rPr lang="en-US" dirty="0"/>
              <a:t>section and digital section are designed by different institutes, and Gerber merged for fabrication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Power </a:t>
            </a:r>
            <a:r>
              <a:rPr lang="en-US" dirty="0"/>
              <a:t>section is realized on a mezzanine </a:t>
            </a:r>
            <a:endParaRPr lang="en-US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2 </a:t>
            </a:r>
            <a:r>
              <a:rPr lang="en-US" dirty="0"/>
              <a:t>LTDB prototypes could be used to </a:t>
            </a:r>
            <a:r>
              <a:rPr lang="en-US" b="1" dirty="0"/>
              <a:t>replace LTDB demonstrators </a:t>
            </a:r>
            <a:r>
              <a:rPr lang="en-US" dirty="0"/>
              <a:t>in January 2018</a:t>
            </a:r>
          </a:p>
        </p:txBody>
      </p:sp>
    </p:spTree>
    <p:extLst>
      <p:ext uri="{BB962C8B-B14F-4D97-AF65-F5344CB8AC3E}">
        <p14:creationId xmlns:p14="http://schemas.microsoft.com/office/powerpoint/2010/main" val="12292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8A93-A26D-4643-A245-5DA6052E5684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18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6560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Back-End (BE) Upgrade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617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LAr Digital Processing </a:t>
            </a:r>
            <a:r>
              <a:rPr lang="sv-SE" dirty="0" smtClean="0"/>
              <a:t>Blade(LDPB)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B310-45C9-467C-B5EF-F9479189006D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19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517" y="749737"/>
            <a:ext cx="2989483" cy="1883170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845127" y="1871796"/>
            <a:ext cx="8064843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Receives </a:t>
            </a:r>
            <a:r>
              <a:rPr lang="en-US" dirty="0"/>
              <a:t>digital SC data from the LTDBs of the upgraded FE system, reconstructs E</a:t>
            </a:r>
            <a:r>
              <a:rPr lang="en-US" baseline="-25000" dirty="0"/>
              <a:t>T</a:t>
            </a:r>
            <a:r>
              <a:rPr lang="en-US" dirty="0"/>
              <a:t>SC (the transverse energy of each SC), and transmits the results to the Level-1 Calorimeter Trigger System every 25 ns. </a:t>
            </a:r>
            <a:endParaRPr lang="en-US" dirty="0" smtClean="0"/>
          </a:p>
          <a:p>
            <a:pPr algn="just"/>
            <a:endParaRPr lang="en-US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ATCA </a:t>
            </a:r>
            <a:r>
              <a:rPr lang="it-IT" dirty="0" smtClean="0"/>
              <a:t>Carrier </a:t>
            </a:r>
            <a:r>
              <a:rPr lang="it-IT" dirty="0" err="1" smtClean="0"/>
              <a:t>board</a:t>
            </a:r>
            <a:endParaRPr lang="it-IT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4 </a:t>
            </a:r>
            <a:r>
              <a:rPr lang="it-IT" dirty="0"/>
              <a:t>AMC </a:t>
            </a:r>
            <a:r>
              <a:rPr lang="it-IT" dirty="0" err="1"/>
              <a:t>mezzanine</a:t>
            </a:r>
            <a:r>
              <a:rPr lang="it-IT" dirty="0"/>
              <a:t> </a:t>
            </a:r>
            <a:r>
              <a:rPr lang="it-IT" dirty="0" err="1"/>
              <a:t>boards</a:t>
            </a:r>
            <a:r>
              <a:rPr lang="it-IT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192 </a:t>
            </a:r>
            <a:r>
              <a:rPr lang="it-IT" dirty="0"/>
              <a:t>input </a:t>
            </a:r>
            <a:r>
              <a:rPr lang="it-IT" dirty="0" err="1"/>
              <a:t>fibres</a:t>
            </a:r>
            <a:r>
              <a:rPr lang="it-IT" dirty="0"/>
              <a:t> @ 5.12 </a:t>
            </a:r>
            <a:r>
              <a:rPr lang="it-IT" dirty="0" err="1"/>
              <a:t>Gbps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192 </a:t>
            </a:r>
            <a:r>
              <a:rPr lang="it-IT" dirty="0"/>
              <a:t>output </a:t>
            </a:r>
            <a:r>
              <a:rPr lang="it-IT" dirty="0" err="1"/>
              <a:t>fibres</a:t>
            </a:r>
            <a:r>
              <a:rPr lang="it-IT" dirty="0"/>
              <a:t> @ 11.2 </a:t>
            </a:r>
            <a:r>
              <a:rPr lang="it-IT" dirty="0" err="1"/>
              <a:t>Gbps</a:t>
            </a:r>
            <a:r>
              <a:rPr lang="it-IT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 smtClean="0"/>
              <a:t>Most</a:t>
            </a:r>
            <a:r>
              <a:rPr lang="it-IT" dirty="0" smtClean="0"/>
              <a:t> </a:t>
            </a:r>
            <a:r>
              <a:rPr lang="it-IT" dirty="0" err="1"/>
              <a:t>recent</a:t>
            </a:r>
            <a:r>
              <a:rPr lang="it-IT" dirty="0"/>
              <a:t> </a:t>
            </a:r>
            <a:r>
              <a:rPr lang="it-IT" dirty="0" err="1"/>
              <a:t>FPGAs</a:t>
            </a:r>
            <a:r>
              <a:rPr lang="it-IT" dirty="0"/>
              <a:t> 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509" y="2836607"/>
            <a:ext cx="5766033" cy="35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097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 smtClean="0"/>
              <a:t>Introduction </a:t>
            </a:r>
          </a:p>
          <a:p>
            <a:pPr lvl="1"/>
            <a:r>
              <a:rPr lang="en-US" sz="2000" dirty="0" smtClean="0"/>
              <a:t>LHC, ATLAS, LAr</a:t>
            </a:r>
          </a:p>
          <a:p>
            <a:pPr lvl="1"/>
            <a:r>
              <a:rPr lang="en-US" sz="2000" dirty="0" smtClean="0"/>
              <a:t>Phase I Upgrade</a:t>
            </a:r>
          </a:p>
          <a:p>
            <a:r>
              <a:rPr lang="en-US" sz="2600" dirty="0" smtClean="0"/>
              <a:t>LAr Front End Electronics</a:t>
            </a:r>
          </a:p>
          <a:p>
            <a:r>
              <a:rPr lang="en-US" sz="2600" dirty="0" smtClean="0"/>
              <a:t>LAr Back End Electronics</a:t>
            </a:r>
          </a:p>
          <a:p>
            <a:r>
              <a:rPr lang="en-US" sz="2600" dirty="0" smtClean="0"/>
              <a:t>Demonstrator</a:t>
            </a:r>
          </a:p>
          <a:p>
            <a:r>
              <a:rPr lang="en-US" sz="2600" dirty="0" smtClean="0"/>
              <a:t>Summary</a:t>
            </a:r>
            <a:endParaRPr lang="it-IT" sz="26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B81-7099-4689-BD20-D282D1DB1630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43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LDPB Carrier </a:t>
            </a:r>
            <a:r>
              <a:rPr lang="it-IT" dirty="0" err="1" smtClean="0"/>
              <a:t>board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20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91" y="1445390"/>
            <a:ext cx="6089212" cy="491096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9747249" y="1301980"/>
            <a:ext cx="1222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RTM </a:t>
            </a:r>
            <a:r>
              <a:rPr lang="it-IT" dirty="0" err="1"/>
              <a:t>board</a:t>
            </a:r>
            <a:endParaRPr lang="it-IT" dirty="0"/>
          </a:p>
        </p:txBody>
      </p:sp>
      <p:cxnSp>
        <p:nvCxnSpPr>
          <p:cNvPr id="11" name="Connettore 2 10"/>
          <p:cNvCxnSpPr>
            <a:stCxn id="9" idx="1"/>
          </p:cNvCxnSpPr>
          <p:nvPr/>
        </p:nvCxnSpPr>
        <p:spPr>
          <a:xfrm flipH="1">
            <a:off x="8305101" y="1486646"/>
            <a:ext cx="1442148" cy="29024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9788134" y="2189599"/>
            <a:ext cx="1060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mtClean="0"/>
              <a:t>GBT SFP+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9788134" y="3201550"/>
            <a:ext cx="13627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 smtClean="0"/>
              <a:t>Xilinx</a:t>
            </a:r>
            <a:r>
              <a:rPr lang="it-IT" dirty="0" smtClean="0"/>
              <a:t> FPGA XC7VX550T FFG1927-2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9822246" y="4627314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GbE</a:t>
            </a:r>
            <a:endParaRPr lang="it-IT" dirty="0"/>
          </a:p>
        </p:txBody>
      </p:sp>
      <p:sp>
        <p:nvSpPr>
          <p:cNvPr id="17" name="Rettangolo 16"/>
          <p:cNvSpPr/>
          <p:nvPr/>
        </p:nvSpPr>
        <p:spPr>
          <a:xfrm>
            <a:off x="9822246" y="5413010"/>
            <a:ext cx="15725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BASE Ethernet and XAUI to backplane</a:t>
            </a:r>
            <a:endParaRPr lang="it-IT" dirty="0"/>
          </a:p>
        </p:txBody>
      </p:sp>
      <p:cxnSp>
        <p:nvCxnSpPr>
          <p:cNvPr id="18" name="Connettore 2 17"/>
          <p:cNvCxnSpPr>
            <a:stCxn id="14" idx="1"/>
          </p:cNvCxnSpPr>
          <p:nvPr/>
        </p:nvCxnSpPr>
        <p:spPr>
          <a:xfrm flipH="1">
            <a:off x="8442927" y="2374265"/>
            <a:ext cx="1345207" cy="29611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H="1">
            <a:off x="6384324" y="3649260"/>
            <a:ext cx="3411561" cy="9895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stCxn id="16" idx="1"/>
          </p:cNvCxnSpPr>
          <p:nvPr/>
        </p:nvCxnSpPr>
        <p:spPr>
          <a:xfrm flipH="1" flipV="1">
            <a:off x="8617527" y="4602614"/>
            <a:ext cx="1204719" cy="2093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 flipH="1" flipV="1">
            <a:off x="7133968" y="5007812"/>
            <a:ext cx="2654167" cy="86686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29"/>
          <p:cNvSpPr/>
          <p:nvPr/>
        </p:nvSpPr>
        <p:spPr>
          <a:xfrm>
            <a:off x="1128579" y="1612059"/>
            <a:ext cx="1433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 smtClean="0"/>
              <a:t>board</a:t>
            </a:r>
            <a:endParaRPr lang="it-IT" dirty="0" smtClean="0"/>
          </a:p>
          <a:p>
            <a:r>
              <a:rPr lang="it-IT" dirty="0"/>
              <a:t>22 </a:t>
            </a:r>
            <a:r>
              <a:rPr lang="it-IT" dirty="0" err="1"/>
              <a:t>layers</a:t>
            </a:r>
            <a:r>
              <a:rPr lang="it-IT" dirty="0"/>
              <a:t> PCB</a:t>
            </a:r>
          </a:p>
        </p:txBody>
      </p:sp>
      <p:sp>
        <p:nvSpPr>
          <p:cNvPr id="31" name="Rettangolo 30"/>
          <p:cNvSpPr/>
          <p:nvPr/>
        </p:nvSpPr>
        <p:spPr>
          <a:xfrm>
            <a:off x="1171042" y="2490301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mtClean="0"/>
              <a:t>DC/DC</a:t>
            </a:r>
            <a:endParaRPr lang="it-IT" dirty="0"/>
          </a:p>
        </p:txBody>
      </p:sp>
      <p:sp>
        <p:nvSpPr>
          <p:cNvPr id="32" name="Rettangolo 31"/>
          <p:cNvSpPr/>
          <p:nvPr/>
        </p:nvSpPr>
        <p:spPr>
          <a:xfrm>
            <a:off x="1171042" y="2991340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mtClean="0"/>
              <a:t>DDR</a:t>
            </a:r>
            <a:endParaRPr lang="it-IT" dirty="0"/>
          </a:p>
        </p:txBody>
      </p:sp>
      <p:sp>
        <p:nvSpPr>
          <p:cNvPr id="33" name="Rettangolo 32"/>
          <p:cNvSpPr/>
          <p:nvPr/>
        </p:nvSpPr>
        <p:spPr>
          <a:xfrm>
            <a:off x="1171041" y="3499490"/>
            <a:ext cx="1273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AMC </a:t>
            </a:r>
            <a:r>
              <a:rPr lang="it-IT" dirty="0" err="1"/>
              <a:t>connectors</a:t>
            </a:r>
            <a:endParaRPr lang="it-IT" dirty="0"/>
          </a:p>
        </p:txBody>
      </p:sp>
      <p:sp>
        <p:nvSpPr>
          <p:cNvPr id="34" name="Rettangolo 33"/>
          <p:cNvSpPr/>
          <p:nvPr/>
        </p:nvSpPr>
        <p:spPr>
          <a:xfrm>
            <a:off x="1171041" y="4366010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IPMC</a:t>
            </a:r>
          </a:p>
        </p:txBody>
      </p:sp>
      <p:sp>
        <p:nvSpPr>
          <p:cNvPr id="35" name="Rettangolo 34"/>
          <p:cNvSpPr/>
          <p:nvPr/>
        </p:nvSpPr>
        <p:spPr>
          <a:xfrm>
            <a:off x="1171041" y="4909985"/>
            <a:ext cx="1525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Gbe</a:t>
            </a:r>
            <a:r>
              <a:rPr lang="it-IT" dirty="0"/>
              <a:t> Ethernet </a:t>
            </a:r>
            <a:r>
              <a:rPr lang="it-IT" dirty="0" err="1"/>
              <a:t>switch</a:t>
            </a:r>
            <a:endParaRPr lang="it-IT" dirty="0"/>
          </a:p>
        </p:txBody>
      </p:sp>
      <p:sp>
        <p:nvSpPr>
          <p:cNvPr id="36" name="Rettangolo 35"/>
          <p:cNvSpPr/>
          <p:nvPr/>
        </p:nvSpPr>
        <p:spPr>
          <a:xfrm>
            <a:off x="1171041" y="5694713"/>
            <a:ext cx="177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48V control </a:t>
            </a:r>
            <a:r>
              <a:rPr lang="it-IT" dirty="0" err="1"/>
              <a:t>brick</a:t>
            </a:r>
            <a:endParaRPr lang="it-IT" dirty="0"/>
          </a:p>
        </p:txBody>
      </p:sp>
      <p:cxnSp>
        <p:nvCxnSpPr>
          <p:cNvPr id="37" name="Connettore 2 36"/>
          <p:cNvCxnSpPr/>
          <p:nvPr/>
        </p:nvCxnSpPr>
        <p:spPr>
          <a:xfrm flipV="1">
            <a:off x="2562113" y="1579372"/>
            <a:ext cx="1137190" cy="35585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/>
          <p:cNvCxnSpPr/>
          <p:nvPr/>
        </p:nvCxnSpPr>
        <p:spPr>
          <a:xfrm flipV="1">
            <a:off x="2041799" y="2226617"/>
            <a:ext cx="4490806" cy="44653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/>
          <p:cNvCxnSpPr/>
          <p:nvPr/>
        </p:nvCxnSpPr>
        <p:spPr>
          <a:xfrm>
            <a:off x="1829228" y="3170221"/>
            <a:ext cx="4286945" cy="13743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/>
          <p:cNvCxnSpPr/>
          <p:nvPr/>
        </p:nvCxnSpPr>
        <p:spPr>
          <a:xfrm>
            <a:off x="2410100" y="3785288"/>
            <a:ext cx="3166916" cy="4058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/>
          <p:nvPr/>
        </p:nvCxnSpPr>
        <p:spPr>
          <a:xfrm flipV="1">
            <a:off x="1924615" y="4464908"/>
            <a:ext cx="4739796" cy="9600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2 49"/>
          <p:cNvCxnSpPr/>
          <p:nvPr/>
        </p:nvCxnSpPr>
        <p:spPr>
          <a:xfrm>
            <a:off x="2562113" y="5273937"/>
            <a:ext cx="3822211" cy="22390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/>
          <p:cNvCxnSpPr/>
          <p:nvPr/>
        </p:nvCxnSpPr>
        <p:spPr>
          <a:xfrm flipV="1">
            <a:off x="2936935" y="5789282"/>
            <a:ext cx="3002546" cy="8539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tangolo arrotondato 53"/>
          <p:cNvSpPr/>
          <p:nvPr/>
        </p:nvSpPr>
        <p:spPr>
          <a:xfrm>
            <a:off x="5465198" y="1612059"/>
            <a:ext cx="229062" cy="453531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arrotondato 54"/>
          <p:cNvSpPr/>
          <p:nvPr/>
        </p:nvSpPr>
        <p:spPr>
          <a:xfrm>
            <a:off x="5822040" y="1517633"/>
            <a:ext cx="1260225" cy="1303514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arrotondato 55"/>
          <p:cNvSpPr/>
          <p:nvPr/>
        </p:nvSpPr>
        <p:spPr>
          <a:xfrm>
            <a:off x="7997738" y="1961559"/>
            <a:ext cx="873884" cy="149186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arrotondato 56"/>
          <p:cNvSpPr/>
          <p:nvPr/>
        </p:nvSpPr>
        <p:spPr>
          <a:xfrm>
            <a:off x="7868159" y="4370713"/>
            <a:ext cx="1243718" cy="44126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arrotondato 57"/>
          <p:cNvSpPr/>
          <p:nvPr/>
        </p:nvSpPr>
        <p:spPr>
          <a:xfrm>
            <a:off x="6776566" y="4682688"/>
            <a:ext cx="527015" cy="49891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arrotondato 58"/>
          <p:cNvSpPr/>
          <p:nvPr/>
        </p:nvSpPr>
        <p:spPr>
          <a:xfrm>
            <a:off x="5761698" y="5209173"/>
            <a:ext cx="535185" cy="782051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ttangolo arrotondato 59"/>
          <p:cNvSpPr/>
          <p:nvPr/>
        </p:nvSpPr>
        <p:spPr>
          <a:xfrm>
            <a:off x="6266998" y="5294123"/>
            <a:ext cx="387287" cy="412031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Rettangolo arrotondato 60"/>
          <p:cNvSpPr/>
          <p:nvPr/>
        </p:nvSpPr>
        <p:spPr>
          <a:xfrm>
            <a:off x="6579020" y="3312732"/>
            <a:ext cx="211949" cy="1616266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arrotondato 61"/>
          <p:cNvSpPr/>
          <p:nvPr/>
        </p:nvSpPr>
        <p:spPr>
          <a:xfrm>
            <a:off x="5940680" y="3416834"/>
            <a:ext cx="638340" cy="728987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arrotondato 62"/>
          <p:cNvSpPr/>
          <p:nvPr/>
        </p:nvSpPr>
        <p:spPr>
          <a:xfrm>
            <a:off x="6007421" y="3185099"/>
            <a:ext cx="638340" cy="223323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7890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LAr Trigger </a:t>
            </a:r>
            <a:r>
              <a:rPr lang="it-IT" dirty="0" err="1"/>
              <a:t>prOcessing</a:t>
            </a:r>
            <a:r>
              <a:rPr lang="it-IT" dirty="0"/>
              <a:t> </a:t>
            </a:r>
            <a:r>
              <a:rPr lang="it-IT" dirty="0" err="1" smtClean="0"/>
              <a:t>MEzzanine</a:t>
            </a:r>
            <a:r>
              <a:rPr lang="it-IT" dirty="0" smtClean="0"/>
              <a:t>: </a:t>
            </a:r>
            <a:r>
              <a:rPr lang="it-IT" dirty="0"/>
              <a:t>LATOME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21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963826" y="1576165"/>
            <a:ext cx="83127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Main</a:t>
            </a:r>
            <a:r>
              <a:rPr lang="it-IT" dirty="0"/>
              <a:t> DATA </a:t>
            </a:r>
            <a:r>
              <a:rPr lang="it-IT" dirty="0" err="1"/>
              <a:t>path</a:t>
            </a:r>
            <a:r>
              <a:rPr lang="it-IT" dirty="0"/>
              <a:t>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Receives</a:t>
            </a:r>
            <a:r>
              <a:rPr lang="it-IT" dirty="0" smtClean="0"/>
              <a:t> </a:t>
            </a:r>
            <a:r>
              <a:rPr lang="it-IT" dirty="0"/>
              <a:t>Super </a:t>
            </a:r>
            <a:r>
              <a:rPr lang="it-IT" dirty="0" err="1"/>
              <a:t>Cells</a:t>
            </a:r>
            <a:r>
              <a:rPr lang="it-IT" dirty="0"/>
              <a:t> DATA from LTDB @5.12 </a:t>
            </a:r>
            <a:r>
              <a:rPr lang="it-IT" dirty="0" err="1"/>
              <a:t>Gbps</a:t>
            </a:r>
            <a:r>
              <a:rPr lang="it-IT" dirty="0"/>
              <a:t> on up to 48 </a:t>
            </a:r>
            <a:r>
              <a:rPr lang="it-IT" dirty="0" err="1"/>
              <a:t>optical</a:t>
            </a:r>
            <a:r>
              <a:rPr lang="it-IT" dirty="0"/>
              <a:t> </a:t>
            </a:r>
            <a:r>
              <a:rPr lang="it-IT" dirty="0" err="1"/>
              <a:t>links</a:t>
            </a:r>
            <a:r>
              <a:rPr lang="it-IT" dirty="0"/>
              <a:t>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Computes</a:t>
            </a:r>
            <a:r>
              <a:rPr lang="it-IT" dirty="0" smtClean="0"/>
              <a:t> </a:t>
            </a:r>
            <a:r>
              <a:rPr lang="it-IT" dirty="0"/>
              <a:t>Super </a:t>
            </a:r>
            <a:r>
              <a:rPr lang="it-IT" dirty="0" err="1"/>
              <a:t>Cells</a:t>
            </a:r>
            <a:r>
              <a:rPr lang="it-IT" dirty="0"/>
              <a:t> </a:t>
            </a:r>
            <a:r>
              <a:rPr lang="it-IT" dirty="0" err="1"/>
              <a:t>transverse</a:t>
            </a:r>
            <a:r>
              <a:rPr lang="it-IT" dirty="0"/>
              <a:t> </a:t>
            </a:r>
            <a:r>
              <a:rPr lang="it-IT" dirty="0" err="1"/>
              <a:t>energy</a:t>
            </a:r>
            <a:r>
              <a:rPr lang="it-IT" dirty="0"/>
              <a:t> (ET)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filter</a:t>
            </a:r>
            <a:r>
              <a:rPr lang="it-IT" dirty="0"/>
              <a:t>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Builds</a:t>
            </a:r>
            <a:r>
              <a:rPr lang="it-IT" dirty="0" smtClean="0"/>
              <a:t> </a:t>
            </a:r>
            <a:r>
              <a:rPr lang="it-IT" dirty="0"/>
              <a:t>trigger </a:t>
            </a:r>
            <a:r>
              <a:rPr lang="it-IT" dirty="0" err="1"/>
              <a:t>tower</a:t>
            </a:r>
            <a:r>
              <a:rPr lang="it-IT" dirty="0"/>
              <a:t> </a:t>
            </a:r>
            <a:r>
              <a:rPr lang="it-IT" dirty="0" err="1"/>
              <a:t>transverse</a:t>
            </a:r>
            <a:r>
              <a:rPr lang="it-IT" dirty="0"/>
              <a:t> </a:t>
            </a:r>
            <a:r>
              <a:rPr lang="it-IT" dirty="0" err="1"/>
              <a:t>energy</a:t>
            </a:r>
            <a:r>
              <a:rPr lang="it-IT" dirty="0"/>
              <a:t>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Sends</a:t>
            </a:r>
            <a:r>
              <a:rPr lang="it-IT" dirty="0" smtClean="0"/>
              <a:t> </a:t>
            </a:r>
            <a:r>
              <a:rPr lang="it-IT" dirty="0"/>
              <a:t>trigger </a:t>
            </a:r>
            <a:r>
              <a:rPr lang="it-IT" dirty="0" err="1"/>
              <a:t>tower</a:t>
            </a:r>
            <a:r>
              <a:rPr lang="it-IT" dirty="0"/>
              <a:t> data @11.2 </a:t>
            </a:r>
            <a:r>
              <a:rPr lang="it-IT" dirty="0" err="1"/>
              <a:t>Gbps</a:t>
            </a:r>
            <a:r>
              <a:rPr lang="it-IT" dirty="0"/>
              <a:t> on up to 48 </a:t>
            </a:r>
            <a:r>
              <a:rPr lang="it-IT" dirty="0" err="1"/>
              <a:t>optical</a:t>
            </a:r>
            <a:r>
              <a:rPr lang="it-IT" dirty="0"/>
              <a:t> </a:t>
            </a:r>
            <a:r>
              <a:rPr lang="it-IT" dirty="0" err="1" smtClean="0"/>
              <a:t>links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Sends</a:t>
            </a:r>
            <a:r>
              <a:rPr lang="it-IT" dirty="0" smtClean="0"/>
              <a:t> </a:t>
            </a:r>
            <a:r>
              <a:rPr lang="it-IT" dirty="0"/>
              <a:t>Super Cell data to DAQ on L1A </a:t>
            </a:r>
            <a:endParaRPr lang="it-IT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 smtClean="0"/>
              <a:t>Receives</a:t>
            </a:r>
            <a:r>
              <a:rPr lang="it-IT" dirty="0" smtClean="0"/>
              <a:t> </a:t>
            </a:r>
            <a:r>
              <a:rPr lang="it-IT" dirty="0"/>
              <a:t>Timing Trigger &amp; Control clock (TTC ) and data from the Carrier </a:t>
            </a:r>
            <a:r>
              <a:rPr lang="it-IT" dirty="0" err="1"/>
              <a:t>board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 smtClean="0"/>
              <a:t>Monitors</a:t>
            </a:r>
            <a:r>
              <a:rPr lang="it-IT" dirty="0" smtClean="0"/>
              <a:t> </a:t>
            </a:r>
            <a:r>
              <a:rPr lang="it-IT" dirty="0"/>
              <a:t>data and </a:t>
            </a:r>
            <a:r>
              <a:rPr lang="it-IT" dirty="0" err="1"/>
              <a:t>sends</a:t>
            </a:r>
            <a:r>
              <a:rPr lang="it-IT" dirty="0"/>
              <a:t> report to TDAQ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upon</a:t>
            </a:r>
            <a:r>
              <a:rPr lang="it-IT" dirty="0"/>
              <a:t> </a:t>
            </a:r>
            <a:r>
              <a:rPr lang="it-IT" dirty="0" err="1"/>
              <a:t>request</a:t>
            </a:r>
            <a:r>
              <a:rPr lang="it-IT" dirty="0"/>
              <a:t> on 10 </a:t>
            </a:r>
            <a:r>
              <a:rPr lang="it-IT" dirty="0" err="1"/>
              <a:t>GbE</a:t>
            </a:r>
            <a:r>
              <a:rPr lang="it-IT" dirty="0"/>
              <a:t> network </a:t>
            </a:r>
            <a:endParaRPr lang="it-IT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System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latency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375 ns (15 BC) </a:t>
            </a: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ag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0"/>
          <a:stretch/>
        </p:blipFill>
        <p:spPr>
          <a:xfrm>
            <a:off x="6102927" y="4201298"/>
            <a:ext cx="5076463" cy="20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23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LATOME: </a:t>
            </a:r>
            <a:r>
              <a:rPr lang="it-IT" dirty="0"/>
              <a:t>Hardware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age 1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75" y="2224215"/>
            <a:ext cx="7519886" cy="3048001"/>
          </a:xfrm>
          <a:prstGeom prst="rect">
            <a:avLst/>
          </a:prstGeom>
        </p:spPr>
      </p:pic>
      <p:sp>
        <p:nvSpPr>
          <p:cNvPr id="9" name="Rettangolo arrotondato 8"/>
          <p:cNvSpPr/>
          <p:nvPr/>
        </p:nvSpPr>
        <p:spPr>
          <a:xfrm>
            <a:off x="6459664" y="2856661"/>
            <a:ext cx="1769936" cy="174829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5508193" y="2529016"/>
            <a:ext cx="703137" cy="237249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arrotondato 10"/>
          <p:cNvSpPr/>
          <p:nvPr/>
        </p:nvSpPr>
        <p:spPr>
          <a:xfrm>
            <a:off x="8456819" y="2529016"/>
            <a:ext cx="703137" cy="237249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3547343" y="2529015"/>
            <a:ext cx="1815489" cy="2619633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arrotondato 12"/>
          <p:cNvSpPr/>
          <p:nvPr/>
        </p:nvSpPr>
        <p:spPr>
          <a:xfrm>
            <a:off x="6414111" y="2323768"/>
            <a:ext cx="1815489" cy="45168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/>
          <p:cNvSpPr/>
          <p:nvPr/>
        </p:nvSpPr>
        <p:spPr>
          <a:xfrm>
            <a:off x="9239469" y="2404973"/>
            <a:ext cx="431754" cy="45168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arrotondato 14"/>
          <p:cNvSpPr/>
          <p:nvPr/>
        </p:nvSpPr>
        <p:spPr>
          <a:xfrm>
            <a:off x="9738071" y="2404973"/>
            <a:ext cx="319290" cy="261187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4161145" y="1626790"/>
            <a:ext cx="3713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Altera Arria 10 FPGA (10AX115R4F40</a:t>
            </a:r>
            <a:r>
              <a:rPr lang="pt-BR" dirty="0" smtClean="0"/>
              <a:t>)</a:t>
            </a:r>
            <a:endParaRPr lang="it-IT" dirty="0"/>
          </a:p>
        </p:txBody>
      </p:sp>
      <p:sp>
        <p:nvSpPr>
          <p:cNvPr id="17" name="Rettangolo 16"/>
          <p:cNvSpPr/>
          <p:nvPr/>
        </p:nvSpPr>
        <p:spPr>
          <a:xfrm>
            <a:off x="8824491" y="1634343"/>
            <a:ext cx="246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2Gbits DDR3 @ 800MHz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10232577" y="2973850"/>
            <a:ext cx="166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mtClean="0"/>
              <a:t>MMC controller</a:t>
            </a:r>
            <a:endParaRPr lang="it-IT" dirty="0"/>
          </a:p>
        </p:txBody>
      </p:sp>
      <p:sp>
        <p:nvSpPr>
          <p:cNvPr id="19" name="Rettangolo 18"/>
          <p:cNvSpPr/>
          <p:nvPr/>
        </p:nvSpPr>
        <p:spPr>
          <a:xfrm>
            <a:off x="10305384" y="4779316"/>
            <a:ext cx="1523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mtClean="0"/>
              <a:t>AMC interface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5538048" y="5689085"/>
            <a:ext cx="3363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 Avago </a:t>
            </a:r>
            <a:r>
              <a:rPr lang="en-US" dirty="0" err="1"/>
              <a:t>uPods</a:t>
            </a:r>
            <a:r>
              <a:rPr lang="en-US" dirty="0"/>
              <a:t> (8*12 optical </a:t>
            </a:r>
            <a:r>
              <a:rPr lang="en-US" dirty="0" smtClean="0"/>
              <a:t>links)</a:t>
            </a:r>
            <a:endParaRPr lang="it-IT" dirty="0"/>
          </a:p>
        </p:txBody>
      </p:sp>
      <p:sp>
        <p:nvSpPr>
          <p:cNvPr id="21" name="Rettangolo 20"/>
          <p:cNvSpPr/>
          <p:nvPr/>
        </p:nvSpPr>
        <p:spPr>
          <a:xfrm>
            <a:off x="984608" y="5291355"/>
            <a:ext cx="1433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16 </a:t>
            </a:r>
            <a:r>
              <a:rPr lang="it-IT" dirty="0" err="1" smtClean="0"/>
              <a:t>layers</a:t>
            </a:r>
            <a:r>
              <a:rPr lang="it-IT" dirty="0" smtClean="0"/>
              <a:t> PCB</a:t>
            </a:r>
            <a:endParaRPr lang="it-IT" dirty="0"/>
          </a:p>
        </p:txBody>
      </p:sp>
      <p:sp>
        <p:nvSpPr>
          <p:cNvPr id="22" name="Rettangolo 21"/>
          <p:cNvSpPr/>
          <p:nvPr/>
        </p:nvSpPr>
        <p:spPr>
          <a:xfrm>
            <a:off x="984608" y="2275496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DC/DC </a:t>
            </a:r>
            <a:r>
              <a:rPr lang="it-IT" dirty="0" err="1"/>
              <a:t>block</a:t>
            </a:r>
            <a:endParaRPr lang="it-IT" dirty="0"/>
          </a:p>
        </p:txBody>
      </p:sp>
      <p:cxnSp>
        <p:nvCxnSpPr>
          <p:cNvPr id="23" name="Connettore 2 22"/>
          <p:cNvCxnSpPr/>
          <p:nvPr/>
        </p:nvCxnSpPr>
        <p:spPr>
          <a:xfrm>
            <a:off x="2362259" y="2545813"/>
            <a:ext cx="2224091" cy="118499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stCxn id="21" idx="3"/>
          </p:cNvCxnSpPr>
          <p:nvPr/>
        </p:nvCxnSpPr>
        <p:spPr>
          <a:xfrm flipV="1">
            <a:off x="2418142" y="5048697"/>
            <a:ext cx="688392" cy="42732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>
            <a:stCxn id="20" idx="0"/>
          </p:cNvCxnSpPr>
          <p:nvPr/>
        </p:nvCxnSpPr>
        <p:spPr>
          <a:xfrm flipV="1">
            <a:off x="7219887" y="4982719"/>
            <a:ext cx="1462794" cy="70636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>
            <a:stCxn id="20" idx="0"/>
          </p:cNvCxnSpPr>
          <p:nvPr/>
        </p:nvCxnSpPr>
        <p:spPr>
          <a:xfrm flipH="1" flipV="1">
            <a:off x="5750012" y="4959636"/>
            <a:ext cx="1469875" cy="72944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/>
          <p:nvPr/>
        </p:nvCxnSpPr>
        <p:spPr>
          <a:xfrm flipH="1" flipV="1">
            <a:off x="9897716" y="3744838"/>
            <a:ext cx="1121405" cy="104408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/>
          <p:cNvCxnSpPr/>
          <p:nvPr/>
        </p:nvCxnSpPr>
        <p:spPr>
          <a:xfrm>
            <a:off x="6089992" y="1967862"/>
            <a:ext cx="961597" cy="169124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stCxn id="17" idx="1"/>
          </p:cNvCxnSpPr>
          <p:nvPr/>
        </p:nvCxnSpPr>
        <p:spPr>
          <a:xfrm flipH="1">
            <a:off x="7305212" y="1819009"/>
            <a:ext cx="1519279" cy="69654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/>
          <p:cNvCxnSpPr/>
          <p:nvPr/>
        </p:nvCxnSpPr>
        <p:spPr>
          <a:xfrm flipH="1" flipV="1">
            <a:off x="9463324" y="2627299"/>
            <a:ext cx="796818" cy="51368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08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LATOME </a:t>
            </a:r>
            <a:r>
              <a:rPr lang="it-IT" dirty="0"/>
              <a:t>Firmware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4FF4-992A-4B16-A111-08EB88F559CE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23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564" y="2827638"/>
            <a:ext cx="6828419" cy="3439020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845127" y="1562597"/>
            <a:ext cx="9674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Input stage </a:t>
            </a:r>
            <a:r>
              <a:rPr lang="it-IT" dirty="0" err="1"/>
              <a:t>aligns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inputs</a:t>
            </a:r>
            <a:r>
              <a:rPr lang="it-IT" dirty="0"/>
              <a:t> to the </a:t>
            </a:r>
            <a:r>
              <a:rPr lang="it-IT" dirty="0" err="1"/>
              <a:t>same</a:t>
            </a:r>
            <a:r>
              <a:rPr lang="it-IT" dirty="0"/>
              <a:t> BCID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Configurable</a:t>
            </a:r>
            <a:r>
              <a:rPr lang="it-IT" dirty="0" smtClean="0"/>
              <a:t> </a:t>
            </a:r>
            <a:r>
              <a:rPr lang="it-IT" dirty="0" err="1"/>
              <a:t>remapping</a:t>
            </a:r>
            <a:r>
              <a:rPr lang="it-IT" dirty="0"/>
              <a:t>: </a:t>
            </a:r>
            <a:r>
              <a:rPr lang="it-IT" dirty="0" err="1"/>
              <a:t>reorders</a:t>
            </a:r>
            <a:r>
              <a:rPr lang="it-IT" dirty="0"/>
              <a:t> input data </a:t>
            </a:r>
            <a:r>
              <a:rPr lang="it-IT" dirty="0" err="1"/>
              <a:t>according</a:t>
            </a:r>
            <a:r>
              <a:rPr lang="it-IT" dirty="0"/>
              <a:t> to </a:t>
            </a:r>
            <a:r>
              <a:rPr lang="it-IT" dirty="0" err="1"/>
              <a:t>detector’s</a:t>
            </a:r>
            <a:r>
              <a:rPr lang="it-IT" dirty="0"/>
              <a:t> </a:t>
            </a:r>
            <a:r>
              <a:rPr lang="it-IT" dirty="0" err="1"/>
              <a:t>topology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User </a:t>
            </a:r>
            <a:r>
              <a:rPr lang="it-IT" dirty="0"/>
              <a:t>Code: </a:t>
            </a:r>
            <a:r>
              <a:rPr lang="it-IT" dirty="0" err="1"/>
              <a:t>computes</a:t>
            </a:r>
            <a:r>
              <a:rPr lang="it-IT" dirty="0"/>
              <a:t> Et and time </a:t>
            </a:r>
            <a:r>
              <a:rPr lang="it-IT" dirty="0" err="1"/>
              <a:t>using</a:t>
            </a:r>
            <a:r>
              <a:rPr lang="it-IT" dirty="0"/>
              <a:t> Finite </a:t>
            </a:r>
            <a:r>
              <a:rPr lang="it-IT" dirty="0" err="1"/>
              <a:t>Impulse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filter</a:t>
            </a:r>
            <a:r>
              <a:rPr lang="it-IT" dirty="0"/>
              <a:t> (FIR)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Output </a:t>
            </a:r>
            <a:r>
              <a:rPr lang="it-IT" dirty="0" err="1"/>
              <a:t>summing</a:t>
            </a:r>
            <a:r>
              <a:rPr lang="it-IT" dirty="0"/>
              <a:t>: </a:t>
            </a:r>
            <a:r>
              <a:rPr lang="it-IT" dirty="0" err="1"/>
              <a:t>builds</a:t>
            </a:r>
            <a:r>
              <a:rPr lang="it-IT" dirty="0"/>
              <a:t> trigger </a:t>
            </a:r>
            <a:r>
              <a:rPr lang="it-IT" dirty="0" err="1"/>
              <a:t>tower</a:t>
            </a:r>
            <a:r>
              <a:rPr lang="it-IT" dirty="0"/>
              <a:t> </a:t>
            </a:r>
            <a:r>
              <a:rPr lang="it-IT" dirty="0" err="1"/>
              <a:t>energies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99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End </a:t>
            </a:r>
            <a:r>
              <a:rPr lang="it-IT" dirty="0"/>
              <a:t>System </a:t>
            </a:r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C33B2-95E3-4426-98B1-56DC3FE2AE8E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653" y="448023"/>
            <a:ext cx="4572761" cy="5961954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24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3995168" y="5467838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10710144" y="5932360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123197" y="1774519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Connect to the real environment </a:t>
            </a:r>
            <a:r>
              <a:rPr lang="en-US" dirty="0" smtClean="0"/>
              <a:t>@CERN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TTC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ATLAS </a:t>
            </a:r>
            <a:r>
              <a:rPr lang="en-US" dirty="0"/>
              <a:t>Network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PCs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First system test </a:t>
            </a:r>
            <a:r>
              <a:rPr lang="en-US" dirty="0" smtClean="0"/>
              <a:t>done in </a:t>
            </a:r>
            <a:r>
              <a:rPr lang="en-US" dirty="0"/>
              <a:t>march 2017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Checks </a:t>
            </a:r>
            <a:r>
              <a:rPr lang="en-US" dirty="0"/>
              <a:t>simple </a:t>
            </a:r>
            <a:r>
              <a:rPr lang="en-US" dirty="0" smtClean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More </a:t>
            </a:r>
            <a:r>
              <a:rPr lang="en-US" dirty="0"/>
              <a:t>system tests in Q2 2017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Until </a:t>
            </a:r>
            <a:r>
              <a:rPr lang="en-US" dirty="0"/>
              <a:t>fully functional </a:t>
            </a:r>
          </a:p>
          <a:p>
            <a:endParaRPr lang="en-US" dirty="0" smtClean="0"/>
          </a:p>
          <a:p>
            <a:r>
              <a:rPr lang="en-US" dirty="0" smtClean="0"/>
              <a:t>Production </a:t>
            </a:r>
            <a:r>
              <a:rPr lang="en-US" dirty="0" err="1"/>
              <a:t>Readines</a:t>
            </a:r>
            <a:r>
              <a:rPr lang="en-US" dirty="0"/>
              <a:t> Review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Carrier </a:t>
            </a:r>
            <a:r>
              <a:rPr lang="en-US" dirty="0"/>
              <a:t>boards and LATOMEs in 2017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27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08A93-A26D-4643-A245-5DA6052E5684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25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4065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Demonstrator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23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AE69-3A5E-47D0-BCD4-343130A91274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26</a:t>
            </a:fld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Demonstrator</a:t>
            </a:r>
            <a:r>
              <a:rPr lang="it-IT" dirty="0" smtClean="0"/>
              <a:t> </a:t>
            </a:r>
            <a:r>
              <a:rPr lang="it-IT" dirty="0" err="1" smtClean="0"/>
              <a:t>motivations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1158924" y="1519020"/>
            <a:ext cx="10108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Reads </a:t>
            </a:r>
            <a:r>
              <a:rPr lang="en-US" dirty="0"/>
              <a:t>data from Super Cells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Validates </a:t>
            </a:r>
            <a:r>
              <a:rPr lang="en-US" dirty="0"/>
              <a:t>Energy reconstruction and bunch crossing identification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Measures </a:t>
            </a:r>
            <a:r>
              <a:rPr lang="en-US" dirty="0"/>
              <a:t>trigger efficiency and jet background rejection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Gain </a:t>
            </a:r>
            <a:r>
              <a:rPr lang="en-US" dirty="0"/>
              <a:t>experience in installation and operation of such equipment in the ATLAS environment 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69" y="2844582"/>
            <a:ext cx="5244486" cy="346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5AE69-3A5E-47D0-BCD4-343130A91274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27</a:t>
            </a:fld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410" r="2132" b="293"/>
          <a:stretch/>
        </p:blipFill>
        <p:spPr>
          <a:xfrm>
            <a:off x="7249297" y="1566061"/>
            <a:ext cx="2174789" cy="3342140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FE </a:t>
            </a:r>
            <a:r>
              <a:rPr lang="it-IT" dirty="0" err="1" smtClean="0"/>
              <a:t>Demonstrator</a:t>
            </a:r>
            <a:r>
              <a:rPr lang="it-IT" dirty="0" smtClean="0"/>
              <a:t>: LTDB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734349" y="1691322"/>
            <a:ext cx="679969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Handles</a:t>
            </a:r>
            <a:r>
              <a:rPr lang="it-IT" dirty="0" smtClean="0"/>
              <a:t> </a:t>
            </a:r>
            <a:r>
              <a:rPr lang="it-IT" dirty="0"/>
              <a:t>up to 320 Super </a:t>
            </a:r>
            <a:r>
              <a:rPr lang="it-IT" dirty="0" err="1"/>
              <a:t>Cells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284 </a:t>
            </a:r>
            <a:r>
              <a:rPr lang="it-IT" dirty="0"/>
              <a:t>Super </a:t>
            </a:r>
            <a:r>
              <a:rPr lang="it-IT" dirty="0" err="1"/>
              <a:t>Cells</a:t>
            </a:r>
            <a:r>
              <a:rPr lang="it-IT" dirty="0"/>
              <a:t> in EM </a:t>
            </a:r>
            <a:r>
              <a:rPr lang="it-IT" dirty="0" err="1"/>
              <a:t>Barrel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Super </a:t>
            </a:r>
            <a:r>
              <a:rPr lang="it-IT" dirty="0" err="1"/>
              <a:t>Cells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are </a:t>
            </a:r>
            <a:r>
              <a:rPr lang="it-IT" dirty="0" err="1"/>
              <a:t>digitized</a:t>
            </a:r>
            <a:r>
              <a:rPr lang="it-IT" dirty="0"/>
              <a:t> with 12bits ADC@ 40MHz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Commercial </a:t>
            </a:r>
            <a:r>
              <a:rPr lang="it-IT" dirty="0"/>
              <a:t>ADC COTS : TI ADS5272 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radiation</a:t>
            </a:r>
            <a:r>
              <a:rPr lang="it-IT" dirty="0"/>
              <a:t> </a:t>
            </a:r>
            <a:r>
              <a:rPr lang="it-IT" dirty="0" err="1"/>
              <a:t>tolerant</a:t>
            </a:r>
            <a:r>
              <a:rPr lang="it-IT" dirty="0"/>
              <a:t>)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Multiplexing </a:t>
            </a:r>
            <a:r>
              <a:rPr lang="it-IT" dirty="0"/>
              <a:t>of 8 Super </a:t>
            </a:r>
            <a:r>
              <a:rPr lang="it-IT" dirty="0" err="1"/>
              <a:t>Cells</a:t>
            </a:r>
            <a:r>
              <a:rPr lang="it-IT" dirty="0"/>
              <a:t> on </a:t>
            </a:r>
            <a:r>
              <a:rPr lang="it-IT" dirty="0" err="1"/>
              <a:t>one</a:t>
            </a:r>
            <a:r>
              <a:rPr lang="it-IT" dirty="0"/>
              <a:t> 4.8Gbps </a:t>
            </a:r>
            <a:r>
              <a:rPr lang="it-IT" dirty="0" err="1"/>
              <a:t>optical</a:t>
            </a:r>
            <a:r>
              <a:rPr lang="it-IT" dirty="0"/>
              <a:t> link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8B10B </a:t>
            </a:r>
            <a:r>
              <a:rPr lang="it-IT" dirty="0" err="1"/>
              <a:t>encoding</a:t>
            </a:r>
            <a:r>
              <a:rPr lang="it-IT" dirty="0"/>
              <a:t>, K code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Bunch</a:t>
            </a:r>
            <a:r>
              <a:rPr lang="it-IT" dirty="0"/>
              <a:t> </a:t>
            </a:r>
            <a:r>
              <a:rPr lang="it-IT" dirty="0" err="1"/>
              <a:t>Crossing</a:t>
            </a:r>
            <a:r>
              <a:rPr lang="it-IT" dirty="0"/>
              <a:t>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FPGA </a:t>
            </a:r>
            <a:r>
              <a:rPr lang="it-IT" dirty="0"/>
              <a:t>(XILINX/ALTERA)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40 </a:t>
            </a:r>
            <a:r>
              <a:rPr lang="it-IT" dirty="0" err="1"/>
              <a:t>optical</a:t>
            </a:r>
            <a:r>
              <a:rPr lang="it-IT" dirty="0"/>
              <a:t> </a:t>
            </a:r>
            <a:r>
              <a:rPr lang="it-IT" dirty="0" err="1"/>
              <a:t>links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Throughput</a:t>
            </a:r>
            <a:r>
              <a:rPr lang="it-IT" dirty="0" smtClean="0"/>
              <a:t> </a:t>
            </a:r>
            <a:r>
              <a:rPr lang="it-IT" dirty="0"/>
              <a:t>≈200Gbps/LTDB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Status</a:t>
            </a:r>
            <a:r>
              <a:rPr lang="it-IT" dirty="0"/>
              <a:t>: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2 </a:t>
            </a:r>
            <a:r>
              <a:rPr lang="it-IT" dirty="0" err="1"/>
              <a:t>LTDBs</a:t>
            </a:r>
            <a:r>
              <a:rPr lang="it-IT" dirty="0"/>
              <a:t> </a:t>
            </a:r>
            <a:r>
              <a:rPr lang="it-IT" dirty="0" err="1"/>
              <a:t>installed</a:t>
            </a:r>
            <a:r>
              <a:rPr lang="it-IT" dirty="0"/>
              <a:t> in August 2014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Taking</a:t>
            </a:r>
            <a:r>
              <a:rPr lang="it-IT" dirty="0" smtClean="0"/>
              <a:t> </a:t>
            </a:r>
            <a:r>
              <a:rPr lang="it-IT" dirty="0" err="1"/>
              <a:t>collision</a:t>
            </a:r>
            <a:r>
              <a:rPr lang="it-IT" dirty="0"/>
              <a:t> data in LHC </a:t>
            </a:r>
            <a:r>
              <a:rPr lang="it-IT" dirty="0" err="1"/>
              <a:t>Run</a:t>
            </a:r>
            <a:r>
              <a:rPr lang="it-IT" dirty="0"/>
              <a:t> 2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318" y="2628256"/>
            <a:ext cx="2385702" cy="3191446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7168088" y="1196729"/>
            <a:ext cx="3144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Digital MB +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mezzanines</a:t>
            </a:r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8921946" y="5819702"/>
            <a:ext cx="3146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Analog</a:t>
            </a:r>
            <a:r>
              <a:rPr lang="it-IT" dirty="0"/>
              <a:t> MB + </a:t>
            </a:r>
            <a:r>
              <a:rPr lang="it-IT" dirty="0" err="1"/>
              <a:t>digital</a:t>
            </a:r>
            <a:r>
              <a:rPr lang="it-IT" dirty="0"/>
              <a:t> </a:t>
            </a:r>
            <a:r>
              <a:rPr lang="it-IT" dirty="0" err="1"/>
              <a:t>mezzanines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4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BE </a:t>
            </a:r>
            <a:r>
              <a:rPr lang="it-IT" dirty="0" err="1" smtClean="0"/>
              <a:t>Demonstrator</a:t>
            </a:r>
            <a:r>
              <a:rPr lang="it-IT" dirty="0" smtClean="0"/>
              <a:t>: ABBA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28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945292" y="1691322"/>
            <a:ext cx="6617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ATCA </a:t>
            </a:r>
            <a:r>
              <a:rPr lang="it-IT" dirty="0" err="1"/>
              <a:t>board</a:t>
            </a:r>
            <a:r>
              <a:rPr lang="it-IT" dirty="0"/>
              <a:t>: 3 Altera </a:t>
            </a:r>
            <a:r>
              <a:rPr lang="it-IT" dirty="0" err="1"/>
              <a:t>FPGAs</a:t>
            </a:r>
            <a:r>
              <a:rPr lang="it-IT" dirty="0"/>
              <a:t> (</a:t>
            </a:r>
            <a:r>
              <a:rPr lang="it-IT" dirty="0" err="1"/>
              <a:t>StratixIV</a:t>
            </a:r>
            <a:r>
              <a:rPr lang="it-IT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Receives</a:t>
            </a:r>
            <a:r>
              <a:rPr lang="it-IT" dirty="0" smtClean="0"/>
              <a:t> </a:t>
            </a:r>
            <a:r>
              <a:rPr lang="it-IT" dirty="0"/>
              <a:t>up to 320 Super </a:t>
            </a:r>
            <a:r>
              <a:rPr lang="it-IT" dirty="0" err="1"/>
              <a:t>Cells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(SC) from </a:t>
            </a:r>
            <a:r>
              <a:rPr lang="it-IT" dirty="0" err="1"/>
              <a:t>one</a:t>
            </a:r>
            <a:r>
              <a:rPr lang="it-IT" dirty="0"/>
              <a:t> LTDB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48 </a:t>
            </a:r>
            <a:r>
              <a:rPr lang="it-IT" dirty="0" err="1"/>
              <a:t>optical</a:t>
            </a:r>
            <a:r>
              <a:rPr lang="it-IT" dirty="0"/>
              <a:t> </a:t>
            </a:r>
            <a:r>
              <a:rPr lang="it-IT" dirty="0" err="1"/>
              <a:t>links</a:t>
            </a:r>
            <a:r>
              <a:rPr lang="it-IT" dirty="0"/>
              <a:t> @ 4.8Gbps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Stores</a:t>
            </a:r>
            <a:r>
              <a:rPr lang="it-IT" dirty="0" smtClean="0"/>
              <a:t> </a:t>
            </a:r>
            <a:r>
              <a:rPr lang="it-IT" dirty="0"/>
              <a:t>Super </a:t>
            </a:r>
            <a:r>
              <a:rPr lang="it-IT" dirty="0" err="1"/>
              <a:t>Cells</a:t>
            </a:r>
            <a:r>
              <a:rPr lang="it-IT" dirty="0"/>
              <a:t> data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circular</a:t>
            </a:r>
            <a:r>
              <a:rPr lang="it-IT" dirty="0"/>
              <a:t> buffer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Latency</a:t>
            </a:r>
            <a:r>
              <a:rPr lang="it-IT" dirty="0" smtClean="0"/>
              <a:t> </a:t>
            </a:r>
            <a:r>
              <a:rPr lang="it-IT" dirty="0"/>
              <a:t>up to 2.5us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Waits </a:t>
            </a:r>
            <a:r>
              <a:rPr lang="it-IT" dirty="0"/>
              <a:t>for TTC trigger to </a:t>
            </a:r>
            <a:r>
              <a:rPr lang="it-IT" dirty="0" err="1"/>
              <a:t>readout</a:t>
            </a:r>
            <a:r>
              <a:rPr lang="it-IT" dirty="0"/>
              <a:t> Super </a:t>
            </a:r>
            <a:r>
              <a:rPr lang="it-IT" dirty="0" err="1"/>
              <a:t>Cells</a:t>
            </a:r>
            <a:r>
              <a:rPr lang="it-IT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Readout</a:t>
            </a:r>
            <a:r>
              <a:rPr lang="it-IT" dirty="0" smtClean="0"/>
              <a:t> </a:t>
            </a:r>
            <a:r>
              <a:rPr lang="it-IT" dirty="0"/>
              <a:t>with </a:t>
            </a:r>
            <a:r>
              <a:rPr lang="it-IT" dirty="0" err="1"/>
              <a:t>filtered</a:t>
            </a:r>
            <a:r>
              <a:rPr lang="it-IT" dirty="0"/>
              <a:t> Level-1 trigger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Readout</a:t>
            </a:r>
            <a:r>
              <a:rPr lang="it-IT" dirty="0" smtClean="0"/>
              <a:t> </a:t>
            </a:r>
            <a:r>
              <a:rPr lang="it-IT" dirty="0" err="1"/>
              <a:t>through</a:t>
            </a:r>
            <a:r>
              <a:rPr lang="it-IT" dirty="0"/>
              <a:t> 10GbE Ethernet network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Readout</a:t>
            </a:r>
            <a:r>
              <a:rPr lang="it-IT" dirty="0" smtClean="0"/>
              <a:t> </a:t>
            </a:r>
            <a:r>
              <a:rPr lang="it-IT" dirty="0"/>
              <a:t>with ATCA </a:t>
            </a:r>
            <a:r>
              <a:rPr lang="it-IT" dirty="0" err="1"/>
              <a:t>fabric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Status</a:t>
            </a:r>
            <a:r>
              <a:rPr lang="it-IT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3</a:t>
            </a:r>
            <a:r>
              <a:rPr lang="it-IT" dirty="0" smtClean="0"/>
              <a:t> </a:t>
            </a:r>
            <a:r>
              <a:rPr lang="it-IT" dirty="0"/>
              <a:t>ABBA </a:t>
            </a:r>
            <a:r>
              <a:rPr lang="it-IT" dirty="0" err="1"/>
              <a:t>boards</a:t>
            </a:r>
            <a:r>
              <a:rPr lang="it-IT" dirty="0"/>
              <a:t> </a:t>
            </a:r>
            <a:r>
              <a:rPr lang="it-IT" dirty="0" err="1"/>
              <a:t>installed</a:t>
            </a:r>
            <a:r>
              <a:rPr lang="it-IT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Online </a:t>
            </a:r>
            <a:r>
              <a:rPr lang="it-IT" dirty="0"/>
              <a:t>software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set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Taking</a:t>
            </a:r>
            <a:r>
              <a:rPr lang="it-IT" dirty="0" smtClean="0"/>
              <a:t> </a:t>
            </a:r>
            <a:r>
              <a:rPr lang="it-IT" dirty="0" err="1"/>
              <a:t>collision</a:t>
            </a:r>
            <a:r>
              <a:rPr lang="it-IT" dirty="0"/>
              <a:t> data in LHC </a:t>
            </a:r>
            <a:r>
              <a:rPr lang="it-IT" dirty="0" err="1"/>
              <a:t>Run</a:t>
            </a:r>
            <a:r>
              <a:rPr lang="it-IT" dirty="0"/>
              <a:t> 2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Performance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expected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14" y="1527336"/>
            <a:ext cx="4294093" cy="4331833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9974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Demonstrator</a:t>
            </a:r>
            <a:r>
              <a:rPr lang="it-IT" dirty="0" smtClean="0"/>
              <a:t> </a:t>
            </a:r>
            <a:r>
              <a:rPr lang="it-IT" dirty="0" err="1" smtClean="0"/>
              <a:t>installation</a:t>
            </a:r>
            <a:r>
              <a:rPr lang="it-IT" dirty="0" smtClean="0"/>
              <a:t> </a:t>
            </a:r>
            <a:r>
              <a:rPr lang="it-IT" dirty="0"/>
              <a:t>in ATLAS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4C203-CBA3-423A-AE42-1C51B3D4F6A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29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78371" y="2798197"/>
            <a:ext cx="3831463" cy="2155198"/>
          </a:xfrm>
          <a:prstGeom prst="rect">
            <a:avLst/>
          </a:prstGeom>
        </p:spPr>
      </p:pic>
      <p:pic>
        <p:nvPicPr>
          <p:cNvPr id="11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497" r="7703" b="972"/>
          <a:stretch/>
        </p:blipFill>
        <p:spPr>
          <a:xfrm>
            <a:off x="6100528" y="3223053"/>
            <a:ext cx="3232598" cy="2568474"/>
          </a:xfrm>
        </p:spPr>
      </p:pic>
      <p:sp>
        <p:nvSpPr>
          <p:cNvPr id="12" name="Rettangolo 11"/>
          <p:cNvSpPr/>
          <p:nvPr/>
        </p:nvSpPr>
        <p:spPr>
          <a:xfrm>
            <a:off x="6766490" y="3135509"/>
            <a:ext cx="489397" cy="280115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7352022" y="3135509"/>
            <a:ext cx="489397" cy="280115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8097875" y="3135509"/>
            <a:ext cx="489397" cy="280115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/>
          <p:cNvSpPr/>
          <p:nvPr/>
        </p:nvSpPr>
        <p:spPr>
          <a:xfrm>
            <a:off x="4881640" y="3684941"/>
            <a:ext cx="854590" cy="333829"/>
          </a:xfrm>
          <a:prstGeom prst="rightArrow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2337468" y="2239394"/>
            <a:ext cx="8915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00" b="1" dirty="0" smtClean="0"/>
              <a:t>LTDB</a:t>
            </a:r>
            <a:endParaRPr lang="it-IT" sz="2500" b="1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6298148" y="2239394"/>
            <a:ext cx="33906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500" b="1" dirty="0" err="1" smtClean="0"/>
              <a:t>ABBAs</a:t>
            </a:r>
            <a:r>
              <a:rPr lang="it-IT" sz="2500" b="1" dirty="0" smtClean="0"/>
              <a:t> in ATCA </a:t>
            </a:r>
            <a:r>
              <a:rPr lang="it-IT" sz="2500" b="1" dirty="0" err="1" smtClean="0"/>
              <a:t>crate</a:t>
            </a:r>
            <a:endParaRPr lang="it-IT" sz="2500" b="1" dirty="0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84" y="2999328"/>
            <a:ext cx="3641761" cy="27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E047-1902-4BB7-901D-A7F6586C58E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631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Introduction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9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Demonstrator data taking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DBE4-4724-4919-B836-ACA62BC4589F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30</a:t>
            </a:fld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0" y="14288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845126" y="1523652"/>
            <a:ext cx="110585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alibration</a:t>
            </a:r>
            <a:r>
              <a:rPr lang="en-US" dirty="0"/>
              <a:t>: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electronic </a:t>
            </a:r>
            <a:r>
              <a:rPr lang="en-US" dirty="0"/>
              <a:t>pulses sent by calibration board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Collisions </a:t>
            </a:r>
            <a:r>
              <a:rPr lang="en-US" dirty="0"/>
              <a:t>(proton-proton and heavy ion</a:t>
            </a:r>
            <a:r>
              <a:rPr lang="en-US" dirty="0" smtClean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uccessful data taking in 2015 and 2016: </a:t>
            </a:r>
          </a:p>
          <a:p>
            <a:pPr lvl="1"/>
            <a:r>
              <a:rPr lang="en-US" dirty="0" smtClean="0"/>
              <a:t>collected </a:t>
            </a:r>
            <a:r>
              <a:rPr lang="en-US" dirty="0"/>
              <a:t>data triggered in Demonstrator region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special </a:t>
            </a:r>
            <a:r>
              <a:rPr lang="en-US" dirty="0"/>
              <a:t>L1Topo trigger item </a:t>
            </a:r>
            <a:r>
              <a:rPr lang="en-US" dirty="0" smtClean="0"/>
              <a:t>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compared </a:t>
            </a:r>
            <a:r>
              <a:rPr lang="en-US" dirty="0"/>
              <a:t>Demonstrator readout and ATLAS main readout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otal </a:t>
            </a:r>
            <a:r>
              <a:rPr lang="en-US" dirty="0"/>
              <a:t>noise on main readout of calorimeters cells of demonstrator (IO6) ~ neighboring crates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Plan </a:t>
            </a:r>
            <a:r>
              <a:rPr lang="en-US" dirty="0"/>
              <a:t>for early 2018 to have final prototype installed and running in end of Run 2</a:t>
            </a:r>
            <a:endParaRPr lang="it-IT" dirty="0"/>
          </a:p>
        </p:txBody>
      </p:sp>
      <p:pic>
        <p:nvPicPr>
          <p:cNvPr id="2050" name="Picture 2" descr="https://twiki.cern.ch/twiki/pub/AtlasPublic/LArCaloPublicResultsUpgrade/fig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605" y="4634999"/>
            <a:ext cx="3240081" cy="219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wiki.cern.ch/twiki/pub/AtlasPublic/LArCaloPublicResultsUpgrade/fig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016" y="4634999"/>
            <a:ext cx="3211481" cy="217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881" y="618789"/>
            <a:ext cx="4208038" cy="31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C9D6-A361-4CA1-BC5F-9C593C4026AB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31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2826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Summary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06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94288"/>
            <a:ext cx="10515600" cy="1325562"/>
          </a:xfrm>
        </p:spPr>
        <p:txBody>
          <a:bodyPr/>
          <a:lstStyle/>
          <a:p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55B0-099F-4E1A-A3DF-E84A6579F2FD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7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74AA3-C395-4A8E-BF36-3DB81773F13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33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887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Backup slides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7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Motivation</a:t>
            </a:r>
            <a:r>
              <a:rPr lang="it-IT" dirty="0" smtClean="0"/>
              <a:t> and </a:t>
            </a:r>
            <a:r>
              <a:rPr lang="it-IT" dirty="0" err="1" smtClean="0"/>
              <a:t>strategy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49C005D-84CB-4200-A5D9-D23BC5EBB531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34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94" y="1739224"/>
            <a:ext cx="3143993" cy="291694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418" y="3883580"/>
            <a:ext cx="2402627" cy="2294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9816341" y="2022570"/>
                <a:ext cx="1952586" cy="474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η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=0.075×0.2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,  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75×0.2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41" y="2022570"/>
                <a:ext cx="1952586" cy="474169"/>
              </a:xfrm>
              <a:prstGeom prst="rect">
                <a:avLst/>
              </a:prstGeom>
              <a:blipFill rotWithShape="0">
                <a:blip r:embed="rId4"/>
                <a:stretch>
                  <a:fillRect l="-1558" b="-89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/>
          <p:cNvSpPr txBox="1"/>
          <p:nvPr/>
        </p:nvSpPr>
        <p:spPr>
          <a:xfrm>
            <a:off x="9723118" y="2605299"/>
            <a:ext cx="223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/>
              <a:t>Ratio between the transverse energy of a Super Cells group  of dimension 3x2 and the transverse energy of a group 7x2. </a:t>
            </a:r>
            <a:endParaRPr lang="en-US" sz="1100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65" y="3483300"/>
            <a:ext cx="1214446" cy="360146"/>
          </a:xfrm>
          <a:prstGeom prst="rect">
            <a:avLst/>
          </a:prstGeom>
        </p:spPr>
      </p:pic>
      <p:cxnSp>
        <p:nvCxnSpPr>
          <p:cNvPr id="13" name="Connettore 1 12"/>
          <p:cNvCxnSpPr/>
          <p:nvPr/>
        </p:nvCxnSpPr>
        <p:spPr>
          <a:xfrm>
            <a:off x="6850886" y="3232074"/>
            <a:ext cx="2498160" cy="15831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7550539" y="3015263"/>
            <a:ext cx="5332" cy="119875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>
            <a:off x="7921677" y="3241967"/>
            <a:ext cx="8267" cy="97204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6844948" y="3016255"/>
            <a:ext cx="2504098" cy="4946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888658" y="2975308"/>
            <a:ext cx="76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Ratio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7698752" y="434839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7 </a:t>
            </a:r>
            <a:r>
              <a:rPr lang="it-IT" sz="1400" dirty="0" err="1" smtClean="0">
                <a:solidFill>
                  <a:schemeClr val="accent2"/>
                </a:solidFill>
              </a:rPr>
              <a:t>GeV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7561535" y="437566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~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6342744" y="3014941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~ </a:t>
            </a:r>
            <a:endParaRPr lang="it-IT" sz="1400" dirty="0"/>
          </a:p>
        </p:txBody>
      </p:sp>
      <p:sp>
        <p:nvSpPr>
          <p:cNvPr id="33" name="Rettangolo 32"/>
          <p:cNvSpPr/>
          <p:nvPr/>
        </p:nvSpPr>
        <p:spPr>
          <a:xfrm>
            <a:off x="6471424" y="2974439"/>
            <a:ext cx="798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2.5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7262414" y="4348391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chemeClr val="accent2"/>
                </a:solidFill>
              </a:rPr>
              <a:t>Δ</a:t>
            </a:r>
            <a:r>
              <a:rPr lang="en-US" sz="1400" dirty="0" smtClean="0">
                <a:solidFill>
                  <a:schemeClr val="accent2"/>
                </a:solidFill>
              </a:rPr>
              <a:t>E</a:t>
            </a:r>
            <a:r>
              <a:rPr lang="en-US" sz="1000" dirty="0" smtClean="0">
                <a:solidFill>
                  <a:schemeClr val="accent2"/>
                </a:solidFill>
              </a:rPr>
              <a:t>T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725636" y="1906479"/>
            <a:ext cx="50408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Main goals: deal with the </a:t>
            </a:r>
            <a:r>
              <a:rPr lang="en-US" b="1" dirty="0" smtClean="0"/>
              <a:t>luminosity increase, </a:t>
            </a:r>
            <a:r>
              <a:rPr lang="en-US" dirty="0" smtClean="0"/>
              <a:t>maintaining a </a:t>
            </a:r>
            <a:r>
              <a:rPr lang="en-US" b="1" dirty="0" smtClean="0"/>
              <a:t>low-</a:t>
            </a:r>
            <a:r>
              <a:rPr lang="en-US" b="1" dirty="0" err="1" smtClean="0"/>
              <a:t>pT</a:t>
            </a:r>
            <a:r>
              <a:rPr lang="en-US" b="1" dirty="0" smtClean="0"/>
              <a:t> lepton threshold </a:t>
            </a:r>
            <a:r>
              <a:rPr lang="en-US" dirty="0" smtClean="0"/>
              <a:t>and keeping the </a:t>
            </a:r>
            <a:r>
              <a:rPr lang="en-US" b="1" dirty="0" smtClean="0"/>
              <a:t>same trigger bandwidth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algn="just"/>
            <a:r>
              <a:rPr lang="en-US" dirty="0" smtClean="0"/>
              <a:t>With the new Phase-I electronics: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Make use of </a:t>
            </a:r>
            <a:r>
              <a:rPr lang="en-US" b="1" dirty="0" smtClean="0"/>
              <a:t>shower shape variables</a:t>
            </a:r>
            <a:r>
              <a:rPr lang="en-US" dirty="0" smtClean="0"/>
              <a:t>: a more sophisticated rejection of jet backgrounds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Level-1 threshold </a:t>
            </a:r>
            <a:r>
              <a:rPr lang="en-US" dirty="0" smtClean="0"/>
              <a:t>for a given bandwidth of e.g. 20 kHz (28.5 GeV assuming Run 2 conditions) could be lowered by 7 GeV</a:t>
            </a:r>
            <a:endParaRPr lang="it-IT" dirty="0"/>
          </a:p>
        </p:txBody>
      </p:sp>
      <p:sp>
        <p:nvSpPr>
          <p:cNvPr id="24" name="Rettangolo 23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8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End </a:t>
            </a:r>
            <a:r>
              <a:rPr lang="it-IT" dirty="0"/>
              <a:t>System </a:t>
            </a:r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812BD-B1B7-454F-A581-9422853F6B2D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35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75531" y="1886252"/>
            <a:ext cx="63726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ST-M0 completed on November 2016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Clock </a:t>
            </a:r>
            <a:r>
              <a:rPr lang="en-US" dirty="0"/>
              <a:t>from FELIX well recovered on </a:t>
            </a:r>
            <a:r>
              <a:rPr lang="en-US" dirty="0" err="1"/>
              <a:t>LArC</a:t>
            </a:r>
            <a:r>
              <a:rPr lang="en-US" dirty="0"/>
              <a:t> and LATOME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ST-M1 had a </a:t>
            </a:r>
            <a:r>
              <a:rPr lang="en-US" dirty="0"/>
              <a:t>slight delay, </a:t>
            </a:r>
            <a:r>
              <a:rPr lang="it-IT" dirty="0"/>
              <a:t>~</a:t>
            </a:r>
            <a:r>
              <a:rPr lang="it-IT" dirty="0" smtClean="0"/>
              <a:t>OK on </a:t>
            </a:r>
            <a:r>
              <a:rPr lang="en-US" dirty="0" smtClean="0"/>
              <a:t>January</a:t>
            </a:r>
            <a:r>
              <a:rPr lang="it-IT" dirty="0" smtClean="0"/>
              <a:t> 2017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</a:t>
            </a:r>
            <a:r>
              <a:rPr lang="en-US" dirty="0"/>
              <a:t>progress on firmware and software side to R&amp;W in registers via 1GbE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DCS </a:t>
            </a:r>
            <a:r>
              <a:rPr lang="en-US" dirty="0"/>
              <a:t>monitoring </a:t>
            </a:r>
            <a:r>
              <a:rPr lang="en-US" dirty="0" smtClean="0"/>
              <a:t>completed for </a:t>
            </a:r>
            <a:r>
              <a:rPr lang="en-US" dirty="0"/>
              <a:t>ST-M2 </a:t>
            </a:r>
            <a:r>
              <a:rPr lang="en-US" dirty="0" smtClean="0"/>
              <a:t>on December 2016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ST-M3 </a:t>
            </a:r>
            <a:r>
              <a:rPr lang="en-US" dirty="0"/>
              <a:t>will be the next major </a:t>
            </a:r>
            <a:r>
              <a:rPr lang="en-US" dirty="0" smtClean="0"/>
              <a:t>milestone: planned for March 2017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Inject </a:t>
            </a:r>
            <a:r>
              <a:rPr lang="en-US" dirty="0"/>
              <a:t>LTDB data, and readout FEX data for </a:t>
            </a:r>
            <a:r>
              <a:rPr lang="en-US" dirty="0" smtClean="0"/>
              <a:t>comparison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ST-</a:t>
            </a:r>
            <a:r>
              <a:rPr lang="it-IT" dirty="0" err="1" smtClean="0"/>
              <a:t>Mxx</a:t>
            </a:r>
            <a:r>
              <a:rPr lang="it-IT" dirty="0" smtClean="0"/>
              <a:t> to M11: the last </a:t>
            </a:r>
            <a:r>
              <a:rPr lang="it-IT" dirty="0" err="1" smtClean="0"/>
              <a:t>one</a:t>
            </a:r>
            <a:r>
              <a:rPr lang="it-IT" dirty="0" smtClean="0"/>
              <a:t> to be </a:t>
            </a:r>
            <a:r>
              <a:rPr lang="it-IT" dirty="0" err="1" smtClean="0"/>
              <a:t>completed</a:t>
            </a:r>
            <a:r>
              <a:rPr lang="it-IT" dirty="0" smtClean="0"/>
              <a:t> ~Fall 2017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7135433" y="475888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11459366" y="485012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2"/>
          <a:srcRect r="52424"/>
          <a:stretch/>
        </p:blipFill>
        <p:spPr>
          <a:xfrm>
            <a:off x="8658287" y="420320"/>
            <a:ext cx="2661679" cy="300868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3"/>
          <a:srcRect t="564" r="52885"/>
          <a:stretch/>
        </p:blipFill>
        <p:spPr>
          <a:xfrm>
            <a:off x="7992544" y="3151813"/>
            <a:ext cx="2638845" cy="31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setup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689D8-733C-4819-A278-1D65D42DCB53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36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239" y="881047"/>
            <a:ext cx="7086397" cy="5321565"/>
          </a:xfrm>
          <a:prstGeom prst="rect">
            <a:avLst/>
          </a:prstGeom>
        </p:spPr>
      </p:pic>
      <p:sp>
        <p:nvSpPr>
          <p:cNvPr id="10" name="Segnaposto testo 3"/>
          <p:cNvSpPr txBox="1">
            <a:spLocks/>
          </p:cNvSpPr>
          <p:nvPr/>
        </p:nvSpPr>
        <p:spPr>
          <a:xfrm>
            <a:off x="726601" y="1438290"/>
            <a:ext cx="3311999" cy="56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1 carrier 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 Inject « LTDB » data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 Read « FEX » data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→ data verification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3 optical splitters 1→4 : feed the 3 other carriers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3 carriers running user code 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compute E</a:t>
            </a:r>
            <a:r>
              <a:rPr lang="en-GB" sz="1800" b="1" baseline="-33000" dirty="0" smtClean="0">
                <a:latin typeface="TeX Gyre Schola" pitchFamily="2"/>
              </a:rPr>
              <a:t>T</a:t>
            </a:r>
            <a:r>
              <a:rPr lang="en-GB" sz="1800" b="1" dirty="0" smtClean="0">
                <a:latin typeface="TeX Gyre Schola" pitchFamily="2"/>
              </a:rPr>
              <a:t> for L1 (FEX)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Send data to TDAQ via FELIX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TTC signal via FELIX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Data Monitoring via 10 </a:t>
            </a:r>
            <a:r>
              <a:rPr lang="en-GB" sz="1800" dirty="0" err="1" smtClean="0">
                <a:latin typeface="TeX Gyre Schola" pitchFamily="2"/>
              </a:rPr>
              <a:t>GbE</a:t>
            </a:r>
            <a:endParaRPr lang="en-GB" sz="1800" dirty="0" smtClean="0">
              <a:latin typeface="TeX Gyre Schola" pitchFamily="2"/>
            </a:endParaRP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Test done at EMF</a:t>
            </a:r>
          </a:p>
          <a:p>
            <a:pPr lvl="2" hangingPunct="0">
              <a:spcBef>
                <a:spcPts val="0"/>
              </a:spcBef>
              <a:spcAft>
                <a:spcPts val="1417"/>
              </a:spcAft>
              <a:buFont typeface="Wingdings 2" pitchFamily="18" charset="2"/>
              <a:buNone/>
            </a:pPr>
            <a:endParaRPr lang="en-GB" sz="2400" b="1" dirty="0" smtClean="0">
              <a:latin typeface="TeX Gyre Schola" pitchFamily="2"/>
            </a:endParaRPr>
          </a:p>
          <a:p>
            <a:pPr lvl="2" hangingPunct="0">
              <a:spcBef>
                <a:spcPts val="0"/>
              </a:spcBef>
              <a:spcAft>
                <a:spcPts val="1417"/>
              </a:spcAft>
              <a:buFont typeface="Wingdings 2" pitchFamily="18" charset="2"/>
              <a:buNone/>
            </a:pPr>
            <a:endParaRPr lang="en-GB" sz="2400" b="1" dirty="0">
              <a:latin typeface="TeX Gyre Schola" pitchFamily="2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1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boards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3CF20-CAA4-45E1-AA41-DD55A7A83035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37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1219200" y="177928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buSzPct val="45000"/>
            </a:pPr>
            <a:r>
              <a:rPr lang="en-GB" sz="2400" dirty="0"/>
              <a:t>LTDB : 124</a:t>
            </a:r>
          </a:p>
          <a:p>
            <a:pPr lvl="0">
              <a:lnSpc>
                <a:spcPct val="150000"/>
              </a:lnSpc>
              <a:buSzPct val="45000"/>
            </a:pPr>
            <a:r>
              <a:rPr lang="en-GB" sz="2400" dirty="0" err="1" smtClean="0"/>
              <a:t>LAr</a:t>
            </a:r>
            <a:r>
              <a:rPr lang="en-GB" sz="2400" dirty="0" smtClean="0"/>
              <a:t> Carrier </a:t>
            </a:r>
            <a:r>
              <a:rPr lang="en-GB" sz="2400" dirty="0"/>
              <a:t>: 31</a:t>
            </a:r>
          </a:p>
          <a:p>
            <a:pPr lvl="0">
              <a:lnSpc>
                <a:spcPct val="150000"/>
              </a:lnSpc>
              <a:buSzPct val="45000"/>
            </a:pPr>
            <a:r>
              <a:rPr lang="en-GB" sz="2400" dirty="0"/>
              <a:t>LATOME : 124</a:t>
            </a:r>
          </a:p>
        </p:txBody>
      </p:sp>
    </p:spTree>
    <p:extLst>
      <p:ext uri="{BB962C8B-B14F-4D97-AF65-F5344CB8AC3E}">
        <p14:creationId xmlns:p14="http://schemas.microsoft.com/office/powerpoint/2010/main" val="18228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(1)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A8D4-DFD1-4050-9899-FFC9CFB2DFBB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97" y="1715766"/>
            <a:ext cx="8629006" cy="4640584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9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Planning(2)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CDEEB-1FE9-4AAC-B5BD-8727E4D2C8CB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39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99" y="1775723"/>
            <a:ext cx="8143753" cy="4677464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8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smtClean="0"/>
              <a:t>– LHC and ATLAS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838200" y="1426185"/>
            <a:ext cx="710859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Hadron Collider (LHC) at CERN, Geneva, Switzerland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27km circumference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depth between 50 to 175m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our collision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ATLAS: A </a:t>
            </a:r>
            <a:r>
              <a:rPr lang="en-US" sz="2000" dirty="0"/>
              <a:t>Toroidal LHC </a:t>
            </a:r>
            <a:r>
              <a:rPr lang="en-US" sz="2000" dirty="0" err="1" smtClean="0"/>
              <a:t>ApparatuS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46m long, 25m diameter and 7000 tons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Purpose: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Answer fundamental physics questions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Standard model</a:t>
            </a:r>
            <a:endParaRPr lang="en-US" dirty="0"/>
          </a:p>
        </p:txBody>
      </p:sp>
      <p:pic>
        <p:nvPicPr>
          <p:cNvPr id="3078" name="Picture 6" descr="Risultati immagini per lhc cer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18716" r="274" b="15674"/>
          <a:stretch/>
        </p:blipFill>
        <p:spPr bwMode="auto">
          <a:xfrm>
            <a:off x="5576958" y="4013219"/>
            <a:ext cx="6348934" cy="23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19" y="961898"/>
            <a:ext cx="4375592" cy="308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5BB32-A903-48A8-B687-C9E7CC1EC581}" type="datetime1">
              <a:rPr lang="it-IT" smtClean="0"/>
              <a:t>04/05/2017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57" y="4062172"/>
            <a:ext cx="3302321" cy="247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251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Phase-I Data Flow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5CDCD-2BA0-42E9-88F4-90BA197BB539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40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35" y="1691322"/>
            <a:ext cx="6368109" cy="4738246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8762463" y="5981496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2924966" y="5914269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9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Phase-I Data Flow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0F60D-0414-4CBC-A6D7-00B55BBF4C77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41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48" y="1684648"/>
            <a:ext cx="6348104" cy="480449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2936059" y="6160518"/>
            <a:ext cx="6459314" cy="318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0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Liquid Argon (</a:t>
            </a:r>
            <a:r>
              <a:rPr lang="it-IT" dirty="0" err="1" smtClean="0"/>
              <a:t>LAr</a:t>
            </a:r>
            <a:r>
              <a:rPr lang="it-IT" dirty="0" smtClean="0"/>
              <a:t>) </a:t>
            </a:r>
            <a:r>
              <a:rPr lang="it-IT" dirty="0" err="1" smtClean="0"/>
              <a:t>Calorimeter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52" y="3341556"/>
            <a:ext cx="4690164" cy="3349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4" name="Rettangolo 3"/>
          <p:cNvSpPr/>
          <p:nvPr/>
        </p:nvSpPr>
        <p:spPr>
          <a:xfrm>
            <a:off x="1077183" y="1446961"/>
            <a:ext cx="109014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dirty="0" err="1"/>
              <a:t>LAr</a:t>
            </a:r>
            <a:r>
              <a:rPr lang="en-US" dirty="0"/>
              <a:t> calorimeter is a sampling calorimeter with accordion-shaped lead absorbers and copper-</a:t>
            </a:r>
            <a:r>
              <a:rPr lang="en-US" dirty="0" err="1"/>
              <a:t>kapton</a:t>
            </a:r>
            <a:r>
              <a:rPr lang="en-US" dirty="0"/>
              <a:t> electrodes.</a:t>
            </a:r>
          </a:p>
          <a:p>
            <a:pPr algn="just"/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180K channels for the full readout of the electromagnetic (EMB+EMEC), hadronic (HEC) and Forward (</a:t>
            </a:r>
            <a:r>
              <a:rPr lang="en-US" dirty="0" err="1"/>
              <a:t>Fcal</a:t>
            </a:r>
            <a:r>
              <a:rPr lang="en-US" dirty="0"/>
              <a:t>) calorimeters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3K </a:t>
            </a:r>
            <a:r>
              <a:rPr lang="en-US" dirty="0"/>
              <a:t>channels for analog Trigger readout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Front </a:t>
            </a:r>
            <a:r>
              <a:rPr lang="en-US" dirty="0"/>
              <a:t>End crates: ≈ 1600 Front End Boards (FEB)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Back </a:t>
            </a:r>
            <a:r>
              <a:rPr lang="en-US" dirty="0"/>
              <a:t>End crates: 200 Readout Out Driver boards (ROD)</a:t>
            </a:r>
            <a:endParaRPr lang="en-US" dirty="0" smtClean="0"/>
          </a:p>
          <a:p>
            <a:pPr algn="just"/>
            <a:endParaRPr lang="en-US" dirty="0" smtClean="0"/>
          </a:p>
        </p:txBody>
      </p:sp>
      <p:pic>
        <p:nvPicPr>
          <p:cNvPr id="3074" name="Picture 2" descr="Risultati immagini per cern atlas l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409" y="3478286"/>
            <a:ext cx="4332522" cy="288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9652-33A1-4486-BF63-6A7BAE505BF8}" type="datetime1">
              <a:rPr lang="it-IT" smtClean="0"/>
              <a:t>04/05/2017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1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 smtClean="0"/>
              <a:t>electronics</a:t>
            </a:r>
            <a:endParaRPr lang="it-IT" dirty="0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92F3C-376F-47DE-91A9-D90DF6C9B19F}" type="datetime1">
              <a:rPr lang="it-IT" smtClean="0"/>
              <a:t>04/05/2017</a:t>
            </a:fld>
            <a:endParaRPr lang="it-IT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845128" y="1395108"/>
                <a:ext cx="1084889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b="1" dirty="0" smtClean="0"/>
                  <a:t>Regular </a:t>
                </a:r>
                <a:r>
                  <a:rPr lang="it-IT" b="1" dirty="0" err="1"/>
                  <a:t>readout</a:t>
                </a:r>
                <a:r>
                  <a:rPr lang="it-IT" dirty="0"/>
                  <a:t>: </a:t>
                </a:r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 smtClean="0"/>
                  <a:t>Cells</a:t>
                </a:r>
                <a:r>
                  <a:rPr lang="it-IT" dirty="0" smtClean="0"/>
                  <a:t> </a:t>
                </a:r>
                <a:r>
                  <a:rPr lang="it-IT" dirty="0" err="1"/>
                  <a:t>signals</a:t>
                </a:r>
                <a:r>
                  <a:rPr lang="it-IT" dirty="0"/>
                  <a:t> are </a:t>
                </a:r>
                <a:r>
                  <a:rPr lang="it-IT" dirty="0" err="1"/>
                  <a:t>amplified</a:t>
                </a:r>
                <a:r>
                  <a:rPr lang="it-IT" dirty="0"/>
                  <a:t>, </a:t>
                </a:r>
                <a:r>
                  <a:rPr lang="it-IT" dirty="0" err="1"/>
                  <a:t>shaped</a:t>
                </a:r>
                <a:r>
                  <a:rPr lang="it-IT" dirty="0"/>
                  <a:t>, </a:t>
                </a:r>
                <a:r>
                  <a:rPr lang="it-IT" dirty="0" err="1"/>
                  <a:t>sampled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40MHz, </a:t>
                </a:r>
                <a:r>
                  <a:rPr lang="it-IT" dirty="0" err="1"/>
                  <a:t>digitized</a:t>
                </a:r>
                <a:r>
                  <a:rPr lang="it-IT" dirty="0"/>
                  <a:t> and </a:t>
                </a:r>
                <a:r>
                  <a:rPr lang="it-IT" dirty="0" err="1"/>
                  <a:t>transmitted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smtClean="0"/>
                  <a:t>100 kHz </a:t>
                </a:r>
                <a:r>
                  <a:rPr lang="it-IT" dirty="0" err="1"/>
                  <a:t>upon</a:t>
                </a:r>
                <a:r>
                  <a:rPr lang="it-IT" dirty="0"/>
                  <a:t> level-1 trigger </a:t>
                </a:r>
              </a:p>
              <a:p>
                <a:r>
                  <a:rPr lang="it-IT" b="1" dirty="0" smtClean="0"/>
                  <a:t>Trigger </a:t>
                </a:r>
                <a:r>
                  <a:rPr lang="it-IT" b="1" dirty="0" err="1"/>
                  <a:t>readout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 smtClean="0"/>
                  <a:t>Summing</a:t>
                </a:r>
                <a:r>
                  <a:rPr lang="it-IT" dirty="0" smtClean="0"/>
                  <a:t> </a:t>
                </a:r>
                <a:r>
                  <a:rPr lang="it-IT" dirty="0" err="1"/>
                  <a:t>signals</a:t>
                </a:r>
                <a:r>
                  <a:rPr lang="it-IT" dirty="0"/>
                  <a:t> on </a:t>
                </a:r>
                <a:r>
                  <a:rPr lang="it-IT" dirty="0" err="1"/>
                  <a:t>Layer</a:t>
                </a:r>
                <a:r>
                  <a:rPr lang="it-IT" dirty="0"/>
                  <a:t> Sum Board (LSB) to </a:t>
                </a:r>
                <a:r>
                  <a:rPr lang="it-IT" dirty="0" err="1"/>
                  <a:t>form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×0.1 (∆</m:t>
                    </m:r>
                    <m:r>
                      <m:rPr>
                        <m:nor/>
                      </m:rPr>
                      <a:rPr lang="el-GR" dirty="0"/>
                      <m:t>η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×∆</m:t>
                    </m:r>
                    <m:r>
                      <m:rPr>
                        <m:nor/>
                      </m:rPr>
                      <a:rPr lang="el-GR" dirty="0"/>
                      <m:t>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dirty="0"/>
                  <a:t>trigger </a:t>
                </a:r>
                <a:r>
                  <a:rPr lang="it-IT" dirty="0" err="1"/>
                  <a:t>towers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 smtClean="0"/>
                  <a:t>Tower</a:t>
                </a:r>
                <a:r>
                  <a:rPr lang="it-IT" dirty="0" smtClean="0"/>
                  <a:t> </a:t>
                </a:r>
                <a:r>
                  <a:rPr lang="it-IT" dirty="0"/>
                  <a:t>Builder Board (TBB) </a:t>
                </a:r>
                <a:r>
                  <a:rPr lang="it-IT" dirty="0" err="1"/>
                  <a:t>sums</a:t>
                </a:r>
                <a:r>
                  <a:rPr lang="it-IT" dirty="0"/>
                  <a:t> </a:t>
                </a:r>
                <a:r>
                  <a:rPr lang="it-IT" dirty="0" err="1"/>
                  <a:t>analog</a:t>
                </a:r>
                <a:r>
                  <a:rPr lang="it-IT" dirty="0"/>
                  <a:t> </a:t>
                </a:r>
                <a:r>
                  <a:rPr lang="it-IT" dirty="0" err="1"/>
                  <a:t>signals</a:t>
                </a:r>
                <a:r>
                  <a:rPr lang="it-IT" dirty="0"/>
                  <a:t> from LSB to </a:t>
                </a:r>
                <a:r>
                  <a:rPr lang="it-IT" dirty="0" err="1"/>
                  <a:t>send</a:t>
                </a:r>
                <a:r>
                  <a:rPr lang="it-IT" dirty="0"/>
                  <a:t> to L1 Calo </a:t>
                </a:r>
                <a:r>
                  <a:rPr lang="it-IT" dirty="0" err="1"/>
                  <a:t>system</a:t>
                </a:r>
                <a:endParaRPr lang="it-IT" dirty="0"/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8" y="1395108"/>
                <a:ext cx="10848890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506" t="-2479" r="-675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94" y="2895772"/>
            <a:ext cx="7552335" cy="34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043" y="3605239"/>
            <a:ext cx="9637516" cy="299145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LHC </a:t>
            </a:r>
            <a:r>
              <a:rPr lang="it-IT" dirty="0"/>
              <a:t>Schedule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30C9B-2FC5-4D13-BBF0-C064750B9A80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917640" y="1343708"/>
                <a:ext cx="7354161" cy="227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Two phase upgrade planned for LHC, ATLAS upgrade: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Phase-I</a:t>
                </a:r>
                <a:r>
                  <a:rPr lang="en-US" dirty="0" smtClean="0"/>
                  <a:t> </a:t>
                </a:r>
                <a:r>
                  <a:rPr lang="en-US" dirty="0"/>
                  <a:t>(2021-2023): upgrade of trigger path, installation in </a:t>
                </a:r>
                <a:r>
                  <a:rPr lang="en-US" dirty="0" smtClean="0"/>
                  <a:t>2019-2020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3×</m:t>
                    </m:r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it-IT" sz="1400" b="0" dirty="0" smtClean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80</m:t>
                    </m:r>
                  </m:oMath>
                </a14:m>
                <a:r>
                  <a:rPr lang="it-IT" sz="1400" b="0" dirty="0" smtClean="0"/>
                  <a:t> (</a:t>
                </a:r>
                <a:r>
                  <a:rPr lang="en-US" sz="1400" dirty="0"/>
                  <a:t>Average number of vertices per bunch crossing</a:t>
                </a:r>
                <a:r>
                  <a:rPr lang="it-IT" sz="1400" b="0" dirty="0" smtClean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Keep trigger max 100 KHz, latency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3 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Phase-II </a:t>
                </a:r>
                <a:r>
                  <a:rPr lang="en-US" dirty="0"/>
                  <a:t>(after 2025): upgrade of data path, installation in </a:t>
                </a:r>
                <a:r>
                  <a:rPr lang="en-US" dirty="0" smtClean="0"/>
                  <a:t>2024-2025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7.5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it-IT" sz="140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1400" dirty="0" smtClean="0"/>
                  <a:t> (</a:t>
                </a:r>
                <a:r>
                  <a:rPr lang="en-US" sz="1400" dirty="0"/>
                  <a:t>Average number of vertices per bunch crossing</a:t>
                </a:r>
                <a:r>
                  <a:rPr lang="it-IT" sz="1400" dirty="0" smtClean="0"/>
                  <a:t>)</a:t>
                </a:r>
                <a:endParaRPr lang="it-IT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Keep trigger max </a:t>
                </a:r>
                <a:r>
                  <a:rPr lang="en-US" sz="1400" dirty="0" smtClean="0"/>
                  <a:t>1 MHz</a:t>
                </a:r>
                <a:r>
                  <a:rPr lang="en-US" sz="1400" dirty="0"/>
                  <a:t>, latency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10 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40" y="1343708"/>
                <a:ext cx="7354161" cy="2277547"/>
              </a:xfrm>
              <a:prstGeom prst="rect">
                <a:avLst/>
              </a:prstGeom>
              <a:blipFill rotWithShape="0">
                <a:blip r:embed="rId3"/>
                <a:stretch>
                  <a:fillRect l="-746" t="-1337" b="-8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entesi graffa chiusa 8"/>
          <p:cNvSpPr/>
          <p:nvPr/>
        </p:nvSpPr>
        <p:spPr>
          <a:xfrm>
            <a:off x="7804595" y="1957589"/>
            <a:ext cx="45719" cy="66970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7970361" y="2107773"/>
            <a:ext cx="304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Upgrade of LAr trigger </a:t>
            </a:r>
            <a:r>
              <a:rPr lang="it-IT" dirty="0" err="1" smtClean="0"/>
              <a:t>readout</a:t>
            </a:r>
            <a:endParaRPr lang="it-IT" dirty="0"/>
          </a:p>
        </p:txBody>
      </p:sp>
      <p:sp>
        <p:nvSpPr>
          <p:cNvPr id="13" name="Parentesi graffa chiusa 12"/>
          <p:cNvSpPr/>
          <p:nvPr/>
        </p:nvSpPr>
        <p:spPr>
          <a:xfrm>
            <a:off x="7804594" y="2935537"/>
            <a:ext cx="45719" cy="66970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7970361" y="3084874"/>
            <a:ext cx="2916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Upgrade of LAr </a:t>
            </a:r>
            <a:r>
              <a:rPr lang="it-IT" dirty="0" err="1" smtClean="0"/>
              <a:t>main</a:t>
            </a:r>
            <a:r>
              <a:rPr lang="it-IT" dirty="0" smtClean="0"/>
              <a:t> </a:t>
            </a:r>
            <a:r>
              <a:rPr lang="it-IT" dirty="0" err="1" smtClean="0"/>
              <a:t>readout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480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Calorimeter Upgrade</a:t>
            </a:r>
            <a:endParaRPr lang="it-IT" dirty="0"/>
          </a:p>
        </p:txBody>
      </p:sp>
      <p:sp>
        <p:nvSpPr>
          <p:cNvPr id="11" name="Segnaposto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15D6-DD42-422C-8757-62FDC4DAABE4}" type="datetime1">
              <a:rPr lang="it-IT" smtClean="0"/>
              <a:t>04/05/2017</a:t>
            </a:fld>
            <a:endParaRPr lang="it-IT" dirty="0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 dirty="0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8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33" y="2227480"/>
            <a:ext cx="3385229" cy="22848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12627"/>
            <a:ext cx="2579665" cy="186625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ttangolo 5"/>
          <p:cNvSpPr/>
          <p:nvPr/>
        </p:nvSpPr>
        <p:spPr>
          <a:xfrm>
            <a:off x="1405773" y="2247491"/>
            <a:ext cx="176045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Trigger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Tower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9518567" y="2247491"/>
            <a:ext cx="15685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Freccia a destra 7"/>
          <p:cNvSpPr/>
          <p:nvPr/>
        </p:nvSpPr>
        <p:spPr>
          <a:xfrm>
            <a:off x="5337958" y="3050549"/>
            <a:ext cx="1082288" cy="28676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5171582" y="2412627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LAr Phase 1 </a:t>
            </a:r>
          </a:p>
          <a:p>
            <a:pPr algn="ctr"/>
            <a:r>
              <a:rPr lang="en-US" dirty="0" smtClean="0"/>
              <a:t>Upgrade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838200" y="1554624"/>
            <a:ext cx="1065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 Phase-I upgrade: </a:t>
            </a:r>
            <a:r>
              <a:rPr lang="en-US" b="1" dirty="0" smtClean="0"/>
              <a:t>new calorimeter trigger electronics </a:t>
            </a:r>
            <a:r>
              <a:rPr lang="en-US" dirty="0" smtClean="0"/>
              <a:t>with increased granularity and functionality for LAr calorimeter level 1 trigger	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916943" y="4352767"/>
            <a:ext cx="10770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/>
              <a:t>Trigger </a:t>
            </a:r>
            <a:r>
              <a:rPr lang="it-IT" b="1" dirty="0" err="1"/>
              <a:t>Tower</a:t>
            </a:r>
            <a:r>
              <a:rPr lang="it-IT" b="1" dirty="0"/>
              <a:t>  to Super </a:t>
            </a:r>
            <a:r>
              <a:rPr lang="it-IT" b="1" dirty="0" err="1"/>
              <a:t>Cells</a:t>
            </a:r>
            <a:r>
              <a:rPr lang="it-IT" dirty="0"/>
              <a:t>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Granularity increased 10 times per each trigger tower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Provided information for each calorimeter layer for the full η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Finer segmentation in the front and middle layers of the EM barrel and endcap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resolution and shower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Deal </a:t>
            </a:r>
            <a:r>
              <a:rPr lang="en-US" dirty="0"/>
              <a:t>with the </a:t>
            </a:r>
            <a:r>
              <a:rPr lang="en-US" b="1" dirty="0"/>
              <a:t>luminosity increase, </a:t>
            </a:r>
            <a:r>
              <a:rPr lang="en-US" dirty="0"/>
              <a:t>maintaining a </a:t>
            </a:r>
            <a:r>
              <a:rPr lang="en-US" b="1" dirty="0"/>
              <a:t>low-</a:t>
            </a:r>
            <a:r>
              <a:rPr lang="en-US" b="1" dirty="0" err="1"/>
              <a:t>pT</a:t>
            </a:r>
            <a:r>
              <a:rPr lang="en-US" b="1" dirty="0"/>
              <a:t> lepton threshold </a:t>
            </a:r>
            <a:r>
              <a:rPr lang="en-US" dirty="0"/>
              <a:t>and keeping the </a:t>
            </a:r>
            <a:r>
              <a:rPr lang="en-US" b="1" dirty="0"/>
              <a:t>same trigger bandwidth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7" name="Rettangolo 1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36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LAr</a:t>
            </a:r>
            <a:r>
              <a:rPr lang="it-IT" dirty="0" smtClean="0"/>
              <a:t> </a:t>
            </a:r>
            <a:r>
              <a:rPr lang="it-IT" dirty="0" err="1" smtClean="0"/>
              <a:t>Phase</a:t>
            </a:r>
            <a:r>
              <a:rPr lang="it-IT" dirty="0" smtClean="0"/>
              <a:t>-I Project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0B93D-3E5A-471F-8182-9AC40103BFDE}" type="datetime1">
              <a:rPr lang="it-IT" smtClean="0"/>
              <a:t>04/05/2017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9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29" y="1359718"/>
            <a:ext cx="6314921" cy="4996632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ttangolo arrotondato 8"/>
          <p:cNvSpPr/>
          <p:nvPr/>
        </p:nvSpPr>
        <p:spPr>
          <a:xfrm>
            <a:off x="3228303" y="1506621"/>
            <a:ext cx="313730" cy="4686361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4067176" y="2706436"/>
            <a:ext cx="833794" cy="615105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3560094" y="4956937"/>
            <a:ext cx="2667401" cy="1326459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arrotondato 12"/>
          <p:cNvSpPr/>
          <p:nvPr/>
        </p:nvSpPr>
        <p:spPr>
          <a:xfrm>
            <a:off x="6252483" y="5115275"/>
            <a:ext cx="2261012" cy="1168121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944440" y="3816380"/>
            <a:ext cx="1167307" cy="369332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C0000"/>
                </a:solidFill>
              </a:rPr>
              <a:t>Baseplane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980161" y="2649376"/>
            <a:ext cx="181692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Layer Sum Board</a:t>
            </a:r>
          </a:p>
          <a:p>
            <a:pPr algn="ctr"/>
            <a:r>
              <a:rPr lang="en-US" b="1" dirty="0" smtClean="0">
                <a:solidFill>
                  <a:srgbClr val="CC0000"/>
                </a:solidFill>
              </a:rPr>
              <a:t>(LSB)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3815900" y="4254395"/>
            <a:ext cx="2155788" cy="646331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LAr Trigger Digitizer </a:t>
            </a:r>
          </a:p>
          <a:p>
            <a:pPr algn="ctr"/>
            <a:r>
              <a:rPr lang="en-US" b="1" dirty="0" smtClean="0">
                <a:solidFill>
                  <a:srgbClr val="CC0000"/>
                </a:solidFill>
              </a:rPr>
              <a:t>Board (LTDB)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6245608" y="4395990"/>
            <a:ext cx="2267887" cy="646331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LAr Digital Processing System (LDPS)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9785392" y="5496258"/>
            <a:ext cx="2106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New elements are highlighted in </a:t>
            </a:r>
            <a:r>
              <a:rPr lang="en-US" sz="1600" dirty="0" smtClean="0">
                <a:solidFill>
                  <a:srgbClr val="CC0000"/>
                </a:solidFill>
              </a:rPr>
              <a:t>RED </a:t>
            </a:r>
            <a:endParaRPr lang="it-IT" sz="1600" dirty="0">
              <a:solidFill>
                <a:srgbClr val="CC0000"/>
              </a:solidFill>
            </a:endParaRP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29227" y="1574303"/>
            <a:ext cx="1360024" cy="1217566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TM02900743[[fn=Organico]]</Template>
  <TotalTime>11145</TotalTime>
  <Words>1837</Words>
  <Application>Microsoft Office PowerPoint</Application>
  <PresentationFormat>Widescreen</PresentationFormat>
  <Paragraphs>436</Paragraphs>
  <Slides>41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StarSymbol</vt:lpstr>
      <vt:lpstr>TeX Gyre Schola</vt:lpstr>
      <vt:lpstr>Wingdings</vt:lpstr>
      <vt:lpstr>Wingdings 2</vt:lpstr>
      <vt:lpstr>HDOfficeLightV0</vt:lpstr>
      <vt:lpstr>1_HDOfficeLightV0</vt:lpstr>
      <vt:lpstr>Phase-I Trigger Readout Electronics Upgrade for the ATLAS Liquid-Argon Calorimeters</vt:lpstr>
      <vt:lpstr>Outline</vt:lpstr>
      <vt:lpstr>Presentazione standard di PowerPoint</vt:lpstr>
      <vt:lpstr>Context – LHC and ATLAS</vt:lpstr>
      <vt:lpstr>The Liquid Argon (LAr) Calorimeter</vt:lpstr>
      <vt:lpstr>The current electronics</vt:lpstr>
      <vt:lpstr>LHC Schedule</vt:lpstr>
      <vt:lpstr>Calorimeter Upgrade</vt:lpstr>
      <vt:lpstr>LAr Phase-I Project</vt:lpstr>
      <vt:lpstr>Presentazione standard di PowerPoint</vt:lpstr>
      <vt:lpstr>FE electronics components</vt:lpstr>
      <vt:lpstr>LAr Trigger Digitizer Board (LTDB)</vt:lpstr>
      <vt:lpstr>LTDB: NEVIS ADC</vt:lpstr>
      <vt:lpstr>NEVIS ADC: radiation tolerance</vt:lpstr>
      <vt:lpstr>LTDB: LOCx2 &amp; LOCld</vt:lpstr>
      <vt:lpstr>LOCx2 &amp; LOCld: radiation tolerance</vt:lpstr>
      <vt:lpstr>LTDB Development</vt:lpstr>
      <vt:lpstr>Presentazione standard di PowerPoint</vt:lpstr>
      <vt:lpstr>LAr Digital Processing Blade(LDPB)</vt:lpstr>
      <vt:lpstr>LDPB Carrier board</vt:lpstr>
      <vt:lpstr>LAr Trigger prOcessing MEzzanine: LATOME</vt:lpstr>
      <vt:lpstr>LATOME: Hardware</vt:lpstr>
      <vt:lpstr>LATOME Firmware</vt:lpstr>
      <vt:lpstr>Back End System Test</vt:lpstr>
      <vt:lpstr>Presentazione standard di PowerPoint</vt:lpstr>
      <vt:lpstr>Demonstrator motivations</vt:lpstr>
      <vt:lpstr>FE Demonstrator: LTDB</vt:lpstr>
      <vt:lpstr>BE Demonstrator: ABBA</vt:lpstr>
      <vt:lpstr>Demonstrator installation in ATLAS</vt:lpstr>
      <vt:lpstr>Demonstrator data taking</vt:lpstr>
      <vt:lpstr>Presentazione standard di PowerPoint</vt:lpstr>
      <vt:lpstr>Summary</vt:lpstr>
      <vt:lpstr>Presentazione standard di PowerPoint</vt:lpstr>
      <vt:lpstr>Motivation and strategy</vt:lpstr>
      <vt:lpstr>Back End System Test</vt:lpstr>
      <vt:lpstr>Test setup</vt:lpstr>
      <vt:lpstr>Number of boards</vt:lpstr>
      <vt:lpstr>Planning (1)</vt:lpstr>
      <vt:lpstr>Planning(2)</vt:lpstr>
      <vt:lpstr>Phase-I Data Flow</vt:lpstr>
      <vt:lpstr>Phase-I Data Flow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LAr Phase 1 Upgrade</dc:title>
  <dc:creator>camplani</dc:creator>
  <cp:lastModifiedBy>camplani</cp:lastModifiedBy>
  <cp:revision>263</cp:revision>
  <dcterms:created xsi:type="dcterms:W3CDTF">2017-02-08T10:17:19Z</dcterms:created>
  <dcterms:modified xsi:type="dcterms:W3CDTF">2017-05-04T16:13:37Z</dcterms:modified>
</cp:coreProperties>
</file>